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bookmarkIdSeed="4">
  <p:sldMasterIdLst>
    <p:sldMasterId id="2147483708" r:id="rId1"/>
    <p:sldMasterId id="2147483695" r:id="rId2"/>
    <p:sldMasterId id="2147483661" r:id="rId3"/>
  </p:sldMasterIdLst>
  <p:notesMasterIdLst>
    <p:notesMasterId r:id="rId32"/>
  </p:notesMasterIdLst>
  <p:handoutMasterIdLst>
    <p:handoutMasterId r:id="rId33"/>
  </p:handoutMasterIdLst>
  <p:sldIdLst>
    <p:sldId id="1227" r:id="rId4"/>
    <p:sldId id="1228" r:id="rId5"/>
    <p:sldId id="1229" r:id="rId6"/>
    <p:sldId id="1236" r:id="rId7"/>
    <p:sldId id="1245" r:id="rId8"/>
    <p:sldId id="1235" r:id="rId9"/>
    <p:sldId id="1246" r:id="rId10"/>
    <p:sldId id="1238" r:id="rId11"/>
    <p:sldId id="1239" r:id="rId12"/>
    <p:sldId id="1240" r:id="rId13"/>
    <p:sldId id="1241" r:id="rId14"/>
    <p:sldId id="1242" r:id="rId15"/>
    <p:sldId id="1234" r:id="rId16"/>
    <p:sldId id="1230" r:id="rId17"/>
    <p:sldId id="1120" r:id="rId18"/>
    <p:sldId id="1244" r:id="rId19"/>
    <p:sldId id="1112" r:id="rId20"/>
    <p:sldId id="1091" r:id="rId21"/>
    <p:sldId id="1237" r:id="rId22"/>
    <p:sldId id="1126" r:id="rId23"/>
    <p:sldId id="1114" r:id="rId24"/>
    <p:sldId id="1218" r:id="rId25"/>
    <p:sldId id="1247" r:id="rId26"/>
    <p:sldId id="1219" r:id="rId27"/>
    <p:sldId id="1224" r:id="rId28"/>
    <p:sldId id="1221" r:id="rId29"/>
    <p:sldId id="1226" r:id="rId30"/>
    <p:sldId id="1208" r:id="rId31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audia Alonso Pesado" initials="" lastIdx="17" clrIdx="0"/>
  <p:cmAuthor id="1" name="Balbina Hernández Alarcón" initials="" lastIdx="3" clrIdx="1"/>
  <p:cmAuthor id="2" name="BALBINA HERNANDEZ ALARCON" initials="BHA" lastIdx="3" clrIdx="2"/>
  <p:cmAuthor id="3" name="soporte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FCCCC"/>
    <a:srgbClr val="896FA9"/>
    <a:srgbClr val="50135B"/>
    <a:srgbClr val="62176F"/>
    <a:srgbClr val="8A209C"/>
    <a:srgbClr val="765B97"/>
    <a:srgbClr val="56426E"/>
    <a:srgbClr val="660066"/>
    <a:srgbClr val="E08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7" autoAdjust="0"/>
    <p:restoredTop sz="98992" autoAdjust="0"/>
  </p:normalViewPr>
  <p:slideViewPr>
    <p:cSldViewPr>
      <p:cViewPr>
        <p:scale>
          <a:sx n="125" d="100"/>
          <a:sy n="125" d="100"/>
        </p:scale>
        <p:origin x="-864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image" Target="../media/image11.png"/><Relationship Id="rId2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image" Target="../media/image11.png"/><Relationship Id="rId2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999217-3B06-4122-904B-80629A7ADB93}" type="doc">
      <dgm:prSet loTypeId="urn:microsoft.com/office/officeart/2008/layout/VerticalCurvedList" loCatId="list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es-MX"/>
        </a:p>
      </dgm:t>
    </dgm:pt>
    <dgm:pt modelId="{F35B1BA7-DA2F-4729-BAA4-630D51787ECC}">
      <dgm:prSet custT="1"/>
      <dgm:spPr/>
      <dgm:t>
        <a:bodyPr/>
        <a:lstStyle/>
        <a:p>
          <a:pPr rtl="0"/>
          <a:r>
            <a:rPr lang="es-MX" sz="1700" b="0" dirty="0" smtClean="0">
              <a:latin typeface="Cambria" panose="02040503050406030204" pitchFamily="18" charset="0"/>
            </a:rPr>
            <a:t>77 nacimientos por cada mil mujeres de 15 a 19 años en 2014, </a:t>
          </a:r>
          <a:r>
            <a:rPr lang="es-MX" sz="1700" b="1" dirty="0" smtClean="0">
              <a:latin typeface="Cambria" panose="02040503050406030204" pitchFamily="18" charset="0"/>
            </a:rPr>
            <a:t>7 más </a:t>
          </a:r>
          <a:r>
            <a:rPr lang="es-MX" sz="1700" b="0" dirty="0" smtClean="0">
              <a:latin typeface="Cambria" panose="02040503050406030204" pitchFamily="18" charset="0"/>
            </a:rPr>
            <a:t>en comparación con 2009.</a:t>
          </a:r>
          <a:r>
            <a:rPr lang="es-MX" sz="1700" baseline="30000" dirty="0" smtClean="0">
              <a:latin typeface="Cambria" panose="02040503050406030204" pitchFamily="18" charset="0"/>
              <a:ea typeface="+mn-ea"/>
              <a:cs typeface="+mn-cs"/>
            </a:rPr>
            <a:t>1</a:t>
          </a:r>
          <a:endParaRPr lang="es-MX" sz="1700" b="0" dirty="0">
            <a:latin typeface="Cambria" panose="02040503050406030204" pitchFamily="18" charset="0"/>
          </a:endParaRPr>
        </a:p>
      </dgm:t>
    </dgm:pt>
    <dgm:pt modelId="{256060B8-8F0F-42A7-AE1A-3E6C90E927B9}" type="parTrans" cxnId="{2FAE97F3-A754-49A4-880B-ED44B36FBC9C}">
      <dgm:prSet/>
      <dgm:spPr/>
      <dgm:t>
        <a:bodyPr/>
        <a:lstStyle/>
        <a:p>
          <a:endParaRPr lang="es-MX" sz="1700" b="0">
            <a:latin typeface="Cambria" panose="02040503050406030204" pitchFamily="18" charset="0"/>
          </a:endParaRPr>
        </a:p>
      </dgm:t>
    </dgm:pt>
    <dgm:pt modelId="{8B07C5EF-EEB5-499E-8B69-158A7E1CF159}" type="sibTrans" cxnId="{2FAE97F3-A754-49A4-880B-ED44B36FBC9C}">
      <dgm:prSet/>
      <dgm:spPr/>
      <dgm:t>
        <a:bodyPr/>
        <a:lstStyle/>
        <a:p>
          <a:endParaRPr lang="es-MX" sz="1700" b="0">
            <a:latin typeface="Cambria" panose="02040503050406030204" pitchFamily="18" charset="0"/>
          </a:endParaRPr>
        </a:p>
      </dgm:t>
    </dgm:pt>
    <dgm:pt modelId="{4334206C-B69B-4490-A92C-1623DDDC3619}">
      <dgm:prSet custT="1"/>
      <dgm:spPr/>
      <dgm:t>
        <a:bodyPr/>
        <a:lstStyle/>
        <a:p>
          <a:pPr rtl="0"/>
          <a:r>
            <a:rPr lang="es-MX" sz="1700" b="0" kern="1200" dirty="0" smtClean="0">
              <a:latin typeface="Cambria" panose="02040503050406030204" pitchFamily="18" charset="0"/>
            </a:rPr>
            <a:t>43% de </a:t>
          </a:r>
          <a:r>
            <a:rPr lang="es-MX" sz="1700" b="1" kern="1200" dirty="0" smtClean="0">
              <a:latin typeface="Cambria" panose="02040503050406030204" pitchFamily="18" charset="0"/>
            </a:rPr>
            <a:t>casos </a:t>
          </a:r>
          <a:r>
            <a:rPr lang="es-MX" sz="1700" b="0" kern="1200" dirty="0" smtClean="0">
              <a:latin typeface="Cambria" panose="02040503050406030204" pitchFamily="18" charset="0"/>
            </a:rPr>
            <a:t>diagnosticados de </a:t>
          </a:r>
          <a:r>
            <a:rPr lang="es-MX" sz="1700" b="1" kern="1200" dirty="0" smtClean="0">
              <a:latin typeface="Cambria" panose="02040503050406030204" pitchFamily="18" charset="0"/>
            </a:rPr>
            <a:t>VIH/SIDA</a:t>
          </a:r>
          <a:r>
            <a:rPr lang="es-MX" sz="1700" b="0" kern="1200" dirty="0" smtClean="0">
              <a:latin typeface="Cambria" panose="02040503050406030204" pitchFamily="18" charset="0"/>
            </a:rPr>
            <a:t> se registró en jóvenes de entre los 10 a 29 años durante </a:t>
          </a:r>
          <a:r>
            <a:rPr lang="es-MX" sz="1700" b="0" kern="1200" baseline="0" dirty="0" smtClean="0">
              <a:latin typeface="Cambria" panose="02040503050406030204" pitchFamily="18" charset="0"/>
            </a:rPr>
            <a:t>2014.</a:t>
          </a:r>
          <a:r>
            <a:rPr lang="es-MX" sz="1700" kern="1200" baseline="30000" dirty="0" smtClean="0">
              <a:latin typeface="Cambria" panose="02040503050406030204" pitchFamily="18" charset="0"/>
              <a:ea typeface="+mn-ea"/>
              <a:cs typeface="+mn-cs"/>
            </a:rPr>
            <a:t>2</a:t>
          </a:r>
          <a:endParaRPr lang="es-MX" sz="1700" kern="1200" baseline="30000" dirty="0">
            <a:latin typeface="Cambria" panose="02040503050406030204" pitchFamily="18" charset="0"/>
            <a:ea typeface="+mn-ea"/>
            <a:cs typeface="+mn-cs"/>
          </a:endParaRPr>
        </a:p>
      </dgm:t>
    </dgm:pt>
    <dgm:pt modelId="{623A64E5-9CE8-47A0-A0EA-698BF94717B0}" type="parTrans" cxnId="{38089C86-98D0-459A-9029-83A0A7DAC5AF}">
      <dgm:prSet/>
      <dgm:spPr/>
      <dgm:t>
        <a:bodyPr/>
        <a:lstStyle/>
        <a:p>
          <a:endParaRPr lang="es-MX" sz="1700" b="0">
            <a:latin typeface="Cambria" panose="02040503050406030204" pitchFamily="18" charset="0"/>
          </a:endParaRPr>
        </a:p>
      </dgm:t>
    </dgm:pt>
    <dgm:pt modelId="{E3D4566E-63D9-4D4E-87B3-FBA76D28868A}" type="sibTrans" cxnId="{38089C86-98D0-459A-9029-83A0A7DAC5AF}">
      <dgm:prSet/>
      <dgm:spPr/>
      <dgm:t>
        <a:bodyPr/>
        <a:lstStyle/>
        <a:p>
          <a:endParaRPr lang="es-MX" sz="1700" b="0">
            <a:latin typeface="Cambria" panose="02040503050406030204" pitchFamily="18" charset="0"/>
          </a:endParaRPr>
        </a:p>
      </dgm:t>
    </dgm:pt>
    <dgm:pt modelId="{18FBD562-86D9-4491-838D-A7276A45E465}">
      <dgm:prSet custT="1"/>
      <dgm:spPr/>
      <dgm:t>
        <a:bodyPr/>
        <a:lstStyle/>
        <a:p>
          <a:pPr rtl="0"/>
          <a:r>
            <a:rPr lang="es-MX" sz="1700" b="0" dirty="0" smtClean="0">
              <a:latin typeface="Cambria" panose="02040503050406030204" pitchFamily="18" charset="0"/>
            </a:rPr>
            <a:t>10.9% de las mujeres expresó haber padecido </a:t>
          </a:r>
          <a:r>
            <a:rPr lang="es-MX" sz="1700" b="1" dirty="0" smtClean="0">
              <a:latin typeface="Cambria" panose="02040503050406030204" pitchFamily="18" charset="0"/>
            </a:rPr>
            <a:t>violencia física </a:t>
          </a:r>
          <a:r>
            <a:rPr lang="es-MX" sz="1700" b="0" dirty="0" smtClean="0">
              <a:latin typeface="Cambria" panose="02040503050406030204" pitchFamily="18" charset="0"/>
            </a:rPr>
            <a:t>en el noviazgo en planteles públicos de Educación Media Superior.</a:t>
          </a:r>
          <a:r>
            <a:rPr lang="es-MX" sz="1700" baseline="30000" dirty="0" smtClean="0">
              <a:latin typeface="Cambria" panose="02040503050406030204" pitchFamily="18" charset="0"/>
              <a:ea typeface="+mn-ea"/>
              <a:cs typeface="+mn-cs"/>
            </a:rPr>
            <a:t>3</a:t>
          </a:r>
          <a:endParaRPr lang="es-MX" sz="1700" b="0" dirty="0">
            <a:latin typeface="Cambria" panose="02040503050406030204" pitchFamily="18" charset="0"/>
          </a:endParaRPr>
        </a:p>
      </dgm:t>
    </dgm:pt>
    <dgm:pt modelId="{0AC97C9D-7698-42BD-B8A4-7EEA2BA0901E}" type="parTrans" cxnId="{2D82F66C-04F0-40A9-B7BB-BA0791F8747C}">
      <dgm:prSet/>
      <dgm:spPr/>
      <dgm:t>
        <a:bodyPr/>
        <a:lstStyle/>
        <a:p>
          <a:endParaRPr lang="es-MX" sz="1700" b="0">
            <a:latin typeface="Cambria" panose="02040503050406030204" pitchFamily="18" charset="0"/>
          </a:endParaRPr>
        </a:p>
      </dgm:t>
    </dgm:pt>
    <dgm:pt modelId="{C014D756-0069-4520-A933-BFCD52E7E9AB}" type="sibTrans" cxnId="{2D82F66C-04F0-40A9-B7BB-BA0791F8747C}">
      <dgm:prSet/>
      <dgm:spPr/>
      <dgm:t>
        <a:bodyPr/>
        <a:lstStyle/>
        <a:p>
          <a:endParaRPr lang="es-MX" sz="1700" b="0">
            <a:latin typeface="Cambria" panose="02040503050406030204" pitchFamily="18" charset="0"/>
          </a:endParaRPr>
        </a:p>
      </dgm:t>
    </dgm:pt>
    <dgm:pt modelId="{56B12CCF-E145-4C31-A56B-114F9B624831}">
      <dgm:prSet custT="1"/>
      <dgm:spPr/>
      <dgm:t>
        <a:bodyPr/>
        <a:lstStyle/>
        <a:p>
          <a:pPr rtl="0"/>
          <a:r>
            <a:rPr lang="es-MX" sz="1700" b="0" dirty="0" smtClean="0">
              <a:latin typeface="Cambria" panose="02040503050406030204" pitchFamily="18" charset="0"/>
            </a:rPr>
            <a:t>19.2% de las mujeres entre 15 a 19 años de edad </a:t>
          </a:r>
          <a:r>
            <a:rPr lang="es-MX" sz="1700" b="1" dirty="0" smtClean="0">
              <a:latin typeface="Cambria" panose="02040503050406030204" pitchFamily="18" charset="0"/>
            </a:rPr>
            <a:t>abandonaron la escuela</a:t>
          </a:r>
          <a:r>
            <a:rPr lang="es-MX" sz="1700" b="0" dirty="0" smtClean="0">
              <a:latin typeface="Cambria" panose="02040503050406030204" pitchFamily="18" charset="0"/>
            </a:rPr>
            <a:t>, por causa de embarazo, tener un hijo, casarse o unirse, durante 2014.</a:t>
          </a:r>
          <a:r>
            <a:rPr lang="es-MX" sz="1700" baseline="30000" dirty="0" smtClean="0">
              <a:latin typeface="Cambria" panose="02040503050406030204" pitchFamily="18" charset="0"/>
              <a:ea typeface="+mn-ea"/>
              <a:cs typeface="+mn-cs"/>
            </a:rPr>
            <a:t>4</a:t>
          </a:r>
          <a:endParaRPr lang="es-MX" sz="1700" b="0" dirty="0">
            <a:latin typeface="Cambria" panose="02040503050406030204" pitchFamily="18" charset="0"/>
          </a:endParaRPr>
        </a:p>
      </dgm:t>
    </dgm:pt>
    <dgm:pt modelId="{8BDE1DFF-908D-48CD-885C-572FC25066EE}" type="parTrans" cxnId="{B63BE31B-B0C1-4E4B-8439-00BBF44A6DF0}">
      <dgm:prSet/>
      <dgm:spPr/>
      <dgm:t>
        <a:bodyPr/>
        <a:lstStyle/>
        <a:p>
          <a:endParaRPr lang="es-MX" sz="1700" b="0">
            <a:latin typeface="Cambria" panose="02040503050406030204" pitchFamily="18" charset="0"/>
          </a:endParaRPr>
        </a:p>
      </dgm:t>
    </dgm:pt>
    <dgm:pt modelId="{FB9FD5CC-36F2-4FFF-9F03-E4E9223AC7AB}" type="sibTrans" cxnId="{B63BE31B-B0C1-4E4B-8439-00BBF44A6DF0}">
      <dgm:prSet/>
      <dgm:spPr/>
      <dgm:t>
        <a:bodyPr/>
        <a:lstStyle/>
        <a:p>
          <a:endParaRPr lang="es-MX" sz="1700" b="0">
            <a:latin typeface="Cambria" panose="02040503050406030204" pitchFamily="18" charset="0"/>
          </a:endParaRPr>
        </a:p>
      </dgm:t>
    </dgm:pt>
    <dgm:pt modelId="{629B72EB-208D-4DCE-BC6B-B4ADC338AD7D}">
      <dgm:prSet custT="1"/>
      <dgm:spPr/>
      <dgm:t>
        <a:bodyPr/>
        <a:lstStyle/>
        <a:p>
          <a:pPr rtl="0"/>
          <a:r>
            <a:rPr lang="es-AR" sz="1700" dirty="0" smtClean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39.8% de estudiantes de primaria y el 35.2% de secundaria opinan que “Ser homosexual o lesbiana está mal”.</a:t>
          </a:r>
          <a:r>
            <a:rPr lang="es-MX" sz="1700" baseline="30000" dirty="0" smtClean="0">
              <a:latin typeface="Cambria" panose="02040503050406030204" pitchFamily="18" charset="0"/>
              <a:ea typeface="+mn-ea"/>
              <a:cs typeface="+mn-cs"/>
            </a:rPr>
            <a:t>5</a:t>
          </a:r>
          <a:endParaRPr lang="es-MX" sz="1700" b="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8A50A9C9-4FFC-4822-BCDA-5098325D6EFB}" type="parTrans" cxnId="{69AC4A10-E958-49A6-A7F4-ACF4E56C0F4D}">
      <dgm:prSet/>
      <dgm:spPr/>
      <dgm:t>
        <a:bodyPr/>
        <a:lstStyle/>
        <a:p>
          <a:endParaRPr lang="es-MX" sz="1700">
            <a:latin typeface="Cambria" panose="02040503050406030204" pitchFamily="18" charset="0"/>
          </a:endParaRPr>
        </a:p>
      </dgm:t>
    </dgm:pt>
    <dgm:pt modelId="{AC3507A5-7BE9-4A88-B7F6-9DA887301A89}" type="sibTrans" cxnId="{69AC4A10-E958-49A6-A7F4-ACF4E56C0F4D}">
      <dgm:prSet/>
      <dgm:spPr/>
      <dgm:t>
        <a:bodyPr/>
        <a:lstStyle/>
        <a:p>
          <a:endParaRPr lang="es-MX" sz="1700">
            <a:latin typeface="Cambria" panose="02040503050406030204" pitchFamily="18" charset="0"/>
          </a:endParaRPr>
        </a:p>
      </dgm:t>
    </dgm:pt>
    <dgm:pt modelId="{62C411E4-F4E1-49B1-A595-F5F8FFBB37BC}" type="pres">
      <dgm:prSet presAssocID="{57999217-3B06-4122-904B-80629A7ADB9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8BEBFB0E-419C-4885-A96C-2BA4E663F029}" type="pres">
      <dgm:prSet presAssocID="{57999217-3B06-4122-904B-80629A7ADB93}" presName="Name1" presStyleCnt="0"/>
      <dgm:spPr/>
    </dgm:pt>
    <dgm:pt modelId="{F30F4A6E-358B-4924-83C9-3CF2E4444C97}" type="pres">
      <dgm:prSet presAssocID="{57999217-3B06-4122-904B-80629A7ADB93}" presName="cycle" presStyleCnt="0"/>
      <dgm:spPr/>
    </dgm:pt>
    <dgm:pt modelId="{D566B481-F7E3-4CAB-A77A-B9F049D9EBB0}" type="pres">
      <dgm:prSet presAssocID="{57999217-3B06-4122-904B-80629A7ADB93}" presName="srcNode" presStyleLbl="node1" presStyleIdx="0" presStyleCnt="5"/>
      <dgm:spPr/>
    </dgm:pt>
    <dgm:pt modelId="{BEA53EC9-BE6C-4879-BDC2-91E7870C0977}" type="pres">
      <dgm:prSet presAssocID="{57999217-3B06-4122-904B-80629A7ADB93}" presName="conn" presStyleLbl="parChTrans1D2" presStyleIdx="0" presStyleCnt="1" custScaleX="98159"/>
      <dgm:spPr/>
      <dgm:t>
        <a:bodyPr/>
        <a:lstStyle/>
        <a:p>
          <a:endParaRPr lang="es-MX"/>
        </a:p>
      </dgm:t>
    </dgm:pt>
    <dgm:pt modelId="{FB34C501-F060-4199-9893-B566089BF60F}" type="pres">
      <dgm:prSet presAssocID="{57999217-3B06-4122-904B-80629A7ADB93}" presName="extraNode" presStyleLbl="node1" presStyleIdx="0" presStyleCnt="5"/>
      <dgm:spPr/>
    </dgm:pt>
    <dgm:pt modelId="{CCE5169F-C370-45C8-80F3-F9C1F592DBBB}" type="pres">
      <dgm:prSet presAssocID="{57999217-3B06-4122-904B-80629A7ADB93}" presName="dstNode" presStyleLbl="node1" presStyleIdx="0" presStyleCnt="5"/>
      <dgm:spPr/>
    </dgm:pt>
    <dgm:pt modelId="{07BD8E90-230B-4FD7-977F-FA8A93CBACE4}" type="pres">
      <dgm:prSet presAssocID="{F35B1BA7-DA2F-4729-BAA4-630D51787EC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6E9E5AA-50F5-4E73-B588-38D65ECE88C2}" type="pres">
      <dgm:prSet presAssocID="{F35B1BA7-DA2F-4729-BAA4-630D51787ECC}" presName="accent_1" presStyleCnt="0"/>
      <dgm:spPr/>
    </dgm:pt>
    <dgm:pt modelId="{662A4F31-115D-42BB-80B9-DA5E8E8609D7}" type="pres">
      <dgm:prSet presAssocID="{F35B1BA7-DA2F-4729-BAA4-630D51787ECC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C7367C8-DA02-47AF-94AE-535F8955B2EE}" type="pres">
      <dgm:prSet presAssocID="{4334206C-B69B-4490-A92C-1623DDDC361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FD924ED-12CC-45BC-A9D6-4ACF3BAE56F7}" type="pres">
      <dgm:prSet presAssocID="{4334206C-B69B-4490-A92C-1623DDDC3619}" presName="accent_2" presStyleCnt="0"/>
      <dgm:spPr/>
    </dgm:pt>
    <dgm:pt modelId="{691601C9-E005-4399-9745-2207F3CAD081}" type="pres">
      <dgm:prSet presAssocID="{4334206C-B69B-4490-A92C-1623DDDC3619}" presName="accentRepeatNode" presStyleLbl="solidFgAcc1" presStyleIdx="1" presStyleCnt="5" custScaleX="1172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B1CAF54-98AE-4B33-A3D5-B6D713A53CED}" type="pres">
      <dgm:prSet presAssocID="{18FBD562-86D9-4491-838D-A7276A45E46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BB0B008-2C25-4C2B-901C-F92EAF9DDF6B}" type="pres">
      <dgm:prSet presAssocID="{18FBD562-86D9-4491-838D-A7276A45E465}" presName="accent_3" presStyleCnt="0"/>
      <dgm:spPr/>
    </dgm:pt>
    <dgm:pt modelId="{CB39F4F9-FAA2-43BE-BE73-3F6A58189BA6}" type="pres">
      <dgm:prSet presAssocID="{18FBD562-86D9-4491-838D-A7276A45E465}" presName="accentRepeatNode" presStyleLbl="solidFgAcc1" presStyleIdx="2" presStyleCnt="5" custScaleX="116129" custLinFactNeighborX="-12636" custLinFactNeighborY="-6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A514174-B7BE-0247-BD75-F5A6E6075EC5}" type="pres">
      <dgm:prSet presAssocID="{56B12CCF-E145-4C31-A56B-114F9B62483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74A5CE-0B86-D14B-B514-C5ED4519075E}" type="pres">
      <dgm:prSet presAssocID="{56B12CCF-E145-4C31-A56B-114F9B624831}" presName="accent_4" presStyleCnt="0"/>
      <dgm:spPr/>
    </dgm:pt>
    <dgm:pt modelId="{0D0FF18B-9A1E-44E4-A943-F82D5851EA5E}" type="pres">
      <dgm:prSet presAssocID="{56B12CCF-E145-4C31-A56B-114F9B624831}" presName="accentRepeatNode" presStyleLbl="solidFgAcc1" presStyleIdx="3" presStyleCnt="5" custScaleX="109514" custLinFactNeighborX="-10382" custLinFactNeighborY="-118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75DCEFD-B06B-C248-858A-BC83FDB00793}" type="pres">
      <dgm:prSet presAssocID="{629B72EB-208D-4DCE-BC6B-B4ADC338AD7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2F3C1D-02B1-8247-817D-8927957687E5}" type="pres">
      <dgm:prSet presAssocID="{629B72EB-208D-4DCE-BC6B-B4ADC338AD7D}" presName="accent_5" presStyleCnt="0"/>
      <dgm:spPr/>
    </dgm:pt>
    <dgm:pt modelId="{BE055000-13DD-4080-8EE7-BCF1E2826D35}" type="pres">
      <dgm:prSet presAssocID="{629B72EB-208D-4DCE-BC6B-B4ADC338AD7D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</dgm:ptLst>
  <dgm:cxnLst>
    <dgm:cxn modelId="{2FAE97F3-A754-49A4-880B-ED44B36FBC9C}" srcId="{57999217-3B06-4122-904B-80629A7ADB93}" destId="{F35B1BA7-DA2F-4729-BAA4-630D51787ECC}" srcOrd="0" destOrd="0" parTransId="{256060B8-8F0F-42A7-AE1A-3E6C90E927B9}" sibTransId="{8B07C5EF-EEB5-499E-8B69-158A7E1CF159}"/>
    <dgm:cxn modelId="{BCFF3FB7-B892-429C-88EC-5430FA57E9D8}" type="presOf" srcId="{8B07C5EF-EEB5-499E-8B69-158A7E1CF159}" destId="{BEA53EC9-BE6C-4879-BDC2-91E7870C0977}" srcOrd="0" destOrd="0" presId="urn:microsoft.com/office/officeart/2008/layout/VerticalCurvedList"/>
    <dgm:cxn modelId="{9CE9B0F5-78F6-41A3-A2B1-D89DC7BDC080}" type="presOf" srcId="{F35B1BA7-DA2F-4729-BAA4-630D51787ECC}" destId="{07BD8E90-230B-4FD7-977F-FA8A93CBACE4}" srcOrd="0" destOrd="0" presId="urn:microsoft.com/office/officeart/2008/layout/VerticalCurvedList"/>
    <dgm:cxn modelId="{14E04914-707B-45ED-99B7-BC4E457739DB}" type="presOf" srcId="{57999217-3B06-4122-904B-80629A7ADB93}" destId="{62C411E4-F4E1-49B1-A595-F5F8FFBB37BC}" srcOrd="0" destOrd="0" presId="urn:microsoft.com/office/officeart/2008/layout/VerticalCurvedList"/>
    <dgm:cxn modelId="{38089C86-98D0-459A-9029-83A0A7DAC5AF}" srcId="{57999217-3B06-4122-904B-80629A7ADB93}" destId="{4334206C-B69B-4490-A92C-1623DDDC3619}" srcOrd="1" destOrd="0" parTransId="{623A64E5-9CE8-47A0-A0EA-698BF94717B0}" sibTransId="{E3D4566E-63D9-4D4E-87B3-FBA76D28868A}"/>
    <dgm:cxn modelId="{E5AD5217-4256-481F-8C9A-30937ED9840D}" type="presOf" srcId="{18FBD562-86D9-4491-838D-A7276A45E465}" destId="{AB1CAF54-98AE-4B33-A3D5-B6D713A53CED}" srcOrd="0" destOrd="0" presId="urn:microsoft.com/office/officeart/2008/layout/VerticalCurvedList"/>
    <dgm:cxn modelId="{69AC4A10-E958-49A6-A7F4-ACF4E56C0F4D}" srcId="{57999217-3B06-4122-904B-80629A7ADB93}" destId="{629B72EB-208D-4DCE-BC6B-B4ADC338AD7D}" srcOrd="4" destOrd="0" parTransId="{8A50A9C9-4FFC-4822-BCDA-5098325D6EFB}" sibTransId="{AC3507A5-7BE9-4A88-B7F6-9DA887301A89}"/>
    <dgm:cxn modelId="{F90B1AFF-C6D2-4395-9894-18EEB437BC41}" type="presOf" srcId="{4334206C-B69B-4490-A92C-1623DDDC3619}" destId="{2C7367C8-DA02-47AF-94AE-535F8955B2EE}" srcOrd="0" destOrd="0" presId="urn:microsoft.com/office/officeart/2008/layout/VerticalCurvedList"/>
    <dgm:cxn modelId="{49AEF70F-6616-E74C-AD0B-A9C2CDE48929}" type="presOf" srcId="{629B72EB-208D-4DCE-BC6B-B4ADC338AD7D}" destId="{275DCEFD-B06B-C248-858A-BC83FDB00793}" srcOrd="0" destOrd="0" presId="urn:microsoft.com/office/officeart/2008/layout/VerticalCurvedList"/>
    <dgm:cxn modelId="{E5F2D5EF-5BB5-C940-8591-AC106EE53FF7}" type="presOf" srcId="{56B12CCF-E145-4C31-A56B-114F9B624831}" destId="{EA514174-B7BE-0247-BD75-F5A6E6075EC5}" srcOrd="0" destOrd="0" presId="urn:microsoft.com/office/officeart/2008/layout/VerticalCurvedList"/>
    <dgm:cxn modelId="{B63BE31B-B0C1-4E4B-8439-00BBF44A6DF0}" srcId="{57999217-3B06-4122-904B-80629A7ADB93}" destId="{56B12CCF-E145-4C31-A56B-114F9B624831}" srcOrd="3" destOrd="0" parTransId="{8BDE1DFF-908D-48CD-885C-572FC25066EE}" sibTransId="{FB9FD5CC-36F2-4FFF-9F03-E4E9223AC7AB}"/>
    <dgm:cxn modelId="{2D82F66C-04F0-40A9-B7BB-BA0791F8747C}" srcId="{57999217-3B06-4122-904B-80629A7ADB93}" destId="{18FBD562-86D9-4491-838D-A7276A45E465}" srcOrd="2" destOrd="0" parTransId="{0AC97C9D-7698-42BD-B8A4-7EEA2BA0901E}" sibTransId="{C014D756-0069-4520-A933-BFCD52E7E9AB}"/>
    <dgm:cxn modelId="{913972E4-CE63-4580-95F7-F7B99D11F29C}" type="presParOf" srcId="{62C411E4-F4E1-49B1-A595-F5F8FFBB37BC}" destId="{8BEBFB0E-419C-4885-A96C-2BA4E663F029}" srcOrd="0" destOrd="0" presId="urn:microsoft.com/office/officeart/2008/layout/VerticalCurvedList"/>
    <dgm:cxn modelId="{F1EAFF50-F184-48A3-B9A2-35BC62A51CDC}" type="presParOf" srcId="{8BEBFB0E-419C-4885-A96C-2BA4E663F029}" destId="{F30F4A6E-358B-4924-83C9-3CF2E4444C97}" srcOrd="0" destOrd="0" presId="urn:microsoft.com/office/officeart/2008/layout/VerticalCurvedList"/>
    <dgm:cxn modelId="{315EFA9F-06CD-4886-B98E-B8092C0B96DC}" type="presParOf" srcId="{F30F4A6E-358B-4924-83C9-3CF2E4444C97}" destId="{D566B481-F7E3-4CAB-A77A-B9F049D9EBB0}" srcOrd="0" destOrd="0" presId="urn:microsoft.com/office/officeart/2008/layout/VerticalCurvedList"/>
    <dgm:cxn modelId="{65597534-01AC-48D9-9184-1D96EC353EA5}" type="presParOf" srcId="{F30F4A6E-358B-4924-83C9-3CF2E4444C97}" destId="{BEA53EC9-BE6C-4879-BDC2-91E7870C0977}" srcOrd="1" destOrd="0" presId="urn:microsoft.com/office/officeart/2008/layout/VerticalCurvedList"/>
    <dgm:cxn modelId="{EF0A3AAD-41DD-413C-A15C-38188C8F378C}" type="presParOf" srcId="{F30F4A6E-358B-4924-83C9-3CF2E4444C97}" destId="{FB34C501-F060-4199-9893-B566089BF60F}" srcOrd="2" destOrd="0" presId="urn:microsoft.com/office/officeart/2008/layout/VerticalCurvedList"/>
    <dgm:cxn modelId="{89FB4B06-282A-4C26-8CC1-76497C9A509E}" type="presParOf" srcId="{F30F4A6E-358B-4924-83C9-3CF2E4444C97}" destId="{CCE5169F-C370-45C8-80F3-F9C1F592DBBB}" srcOrd="3" destOrd="0" presId="urn:microsoft.com/office/officeart/2008/layout/VerticalCurvedList"/>
    <dgm:cxn modelId="{3496AB33-14AF-4DB0-9312-C613E47513D6}" type="presParOf" srcId="{8BEBFB0E-419C-4885-A96C-2BA4E663F029}" destId="{07BD8E90-230B-4FD7-977F-FA8A93CBACE4}" srcOrd="1" destOrd="0" presId="urn:microsoft.com/office/officeart/2008/layout/VerticalCurvedList"/>
    <dgm:cxn modelId="{D7975934-F53A-4F4D-AE28-D51E721A752A}" type="presParOf" srcId="{8BEBFB0E-419C-4885-A96C-2BA4E663F029}" destId="{76E9E5AA-50F5-4E73-B588-38D65ECE88C2}" srcOrd="2" destOrd="0" presId="urn:microsoft.com/office/officeart/2008/layout/VerticalCurvedList"/>
    <dgm:cxn modelId="{46FEFBC3-AD9F-412C-982F-2DA674C3B38A}" type="presParOf" srcId="{76E9E5AA-50F5-4E73-B588-38D65ECE88C2}" destId="{662A4F31-115D-42BB-80B9-DA5E8E8609D7}" srcOrd="0" destOrd="0" presId="urn:microsoft.com/office/officeart/2008/layout/VerticalCurvedList"/>
    <dgm:cxn modelId="{E9DEE060-446F-4F57-A417-5A9241CEE32E}" type="presParOf" srcId="{8BEBFB0E-419C-4885-A96C-2BA4E663F029}" destId="{2C7367C8-DA02-47AF-94AE-535F8955B2EE}" srcOrd="3" destOrd="0" presId="urn:microsoft.com/office/officeart/2008/layout/VerticalCurvedList"/>
    <dgm:cxn modelId="{14448098-45D8-4509-8D58-6945FFBD2C86}" type="presParOf" srcId="{8BEBFB0E-419C-4885-A96C-2BA4E663F029}" destId="{2FD924ED-12CC-45BC-A9D6-4ACF3BAE56F7}" srcOrd="4" destOrd="0" presId="urn:microsoft.com/office/officeart/2008/layout/VerticalCurvedList"/>
    <dgm:cxn modelId="{4D203A32-5D06-403B-ADCD-ED861F0936B8}" type="presParOf" srcId="{2FD924ED-12CC-45BC-A9D6-4ACF3BAE56F7}" destId="{691601C9-E005-4399-9745-2207F3CAD081}" srcOrd="0" destOrd="0" presId="urn:microsoft.com/office/officeart/2008/layout/VerticalCurvedList"/>
    <dgm:cxn modelId="{3843558C-EF6C-4038-80CE-28F42FA7D2F8}" type="presParOf" srcId="{8BEBFB0E-419C-4885-A96C-2BA4E663F029}" destId="{AB1CAF54-98AE-4B33-A3D5-B6D713A53CED}" srcOrd="5" destOrd="0" presId="urn:microsoft.com/office/officeart/2008/layout/VerticalCurvedList"/>
    <dgm:cxn modelId="{0352927D-DB07-4F66-88BA-CD854572F5BE}" type="presParOf" srcId="{8BEBFB0E-419C-4885-A96C-2BA4E663F029}" destId="{EBB0B008-2C25-4C2B-901C-F92EAF9DDF6B}" srcOrd="6" destOrd="0" presId="urn:microsoft.com/office/officeart/2008/layout/VerticalCurvedList"/>
    <dgm:cxn modelId="{F18D476F-A113-47E5-AF81-178143AB067E}" type="presParOf" srcId="{EBB0B008-2C25-4C2B-901C-F92EAF9DDF6B}" destId="{CB39F4F9-FAA2-43BE-BE73-3F6A58189BA6}" srcOrd="0" destOrd="0" presId="urn:microsoft.com/office/officeart/2008/layout/VerticalCurvedList"/>
    <dgm:cxn modelId="{D8636A72-A913-744E-8D85-BDEB8539ECFA}" type="presParOf" srcId="{8BEBFB0E-419C-4885-A96C-2BA4E663F029}" destId="{EA514174-B7BE-0247-BD75-F5A6E6075EC5}" srcOrd="7" destOrd="0" presId="urn:microsoft.com/office/officeart/2008/layout/VerticalCurvedList"/>
    <dgm:cxn modelId="{1D014F4F-7215-5A4C-894A-F9B2EE202729}" type="presParOf" srcId="{8BEBFB0E-419C-4885-A96C-2BA4E663F029}" destId="{5474A5CE-0B86-D14B-B514-C5ED4519075E}" srcOrd="8" destOrd="0" presId="urn:microsoft.com/office/officeart/2008/layout/VerticalCurvedList"/>
    <dgm:cxn modelId="{3A36E52D-74B9-7149-BF89-08C11CC7365A}" type="presParOf" srcId="{5474A5CE-0B86-D14B-B514-C5ED4519075E}" destId="{0D0FF18B-9A1E-44E4-A943-F82D5851EA5E}" srcOrd="0" destOrd="0" presId="urn:microsoft.com/office/officeart/2008/layout/VerticalCurvedList"/>
    <dgm:cxn modelId="{1A27F780-6B08-204B-B239-53FF9FB61578}" type="presParOf" srcId="{8BEBFB0E-419C-4885-A96C-2BA4E663F029}" destId="{275DCEFD-B06B-C248-858A-BC83FDB00793}" srcOrd="9" destOrd="0" presId="urn:microsoft.com/office/officeart/2008/layout/VerticalCurvedList"/>
    <dgm:cxn modelId="{7789B701-9F08-4044-B8C4-4C155D0A2BCB}" type="presParOf" srcId="{8BEBFB0E-419C-4885-A96C-2BA4E663F029}" destId="{C72F3C1D-02B1-8247-817D-8927957687E5}" srcOrd="10" destOrd="0" presId="urn:microsoft.com/office/officeart/2008/layout/VerticalCurvedList"/>
    <dgm:cxn modelId="{6DCA4E90-D304-B046-B0A6-B720CF92E7AE}" type="presParOf" srcId="{C72F3C1D-02B1-8247-817D-8927957687E5}" destId="{BE055000-13DD-4080-8EE7-BCF1E2826D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999217-3B06-4122-904B-80629A7ADB93}" type="doc">
      <dgm:prSet loTypeId="urn:microsoft.com/office/officeart/2008/layout/VerticalCurvedList" loCatId="list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es-MX"/>
        </a:p>
      </dgm:t>
    </dgm:pt>
    <dgm:pt modelId="{3489DE50-FB79-485D-91FB-9631DA9287BF}">
      <dgm:prSet custT="1"/>
      <dgm:spPr/>
      <dgm:t>
        <a:bodyPr/>
        <a:lstStyle/>
        <a:p>
          <a:pPr rtl="0"/>
          <a:r>
            <a:rPr lang="es-MX" sz="1800" dirty="0" smtClean="0">
              <a:latin typeface="Cambria" panose="02040503050406030204" pitchFamily="18" charset="0"/>
            </a:rPr>
            <a:t>En primaria, el tema tratado con mayor frecuencia con las mujeres es el de “Relaciones sexuales” (60.0%) y el menos tratado fue “Placer” (7.7%).</a:t>
          </a:r>
          <a:endParaRPr lang="es-MX" sz="1800" b="0" dirty="0">
            <a:latin typeface="Cambria" panose="02040503050406030204" pitchFamily="18" charset="0"/>
          </a:endParaRPr>
        </a:p>
      </dgm:t>
    </dgm:pt>
    <dgm:pt modelId="{090AD4C9-BC87-4289-ADDA-AFA1C4EBE8ED}" type="parTrans" cxnId="{379A3FA3-4A9B-444A-A54B-A2C24D53E724}">
      <dgm:prSet/>
      <dgm:spPr/>
      <dgm:t>
        <a:bodyPr/>
        <a:lstStyle/>
        <a:p>
          <a:endParaRPr lang="es-MX">
            <a:latin typeface="Cambria" panose="02040503050406030204" pitchFamily="18" charset="0"/>
          </a:endParaRPr>
        </a:p>
      </dgm:t>
    </dgm:pt>
    <dgm:pt modelId="{28FBEAF6-51F6-4CED-9306-AB60A2A9485F}" type="sibTrans" cxnId="{379A3FA3-4A9B-444A-A54B-A2C24D53E724}">
      <dgm:prSet/>
      <dgm:spPr/>
      <dgm:t>
        <a:bodyPr/>
        <a:lstStyle/>
        <a:p>
          <a:endParaRPr lang="es-MX">
            <a:latin typeface="Cambria" panose="02040503050406030204" pitchFamily="18" charset="0"/>
          </a:endParaRPr>
        </a:p>
      </dgm:t>
    </dgm:pt>
    <dgm:pt modelId="{395D41B3-2D47-4BCC-AB52-B364844E8362}">
      <dgm:prSet custT="1"/>
      <dgm:spPr/>
      <dgm:t>
        <a:bodyPr/>
        <a:lstStyle/>
        <a:p>
          <a:r>
            <a:rPr lang="es-MX" sz="1800" dirty="0" smtClean="0">
              <a:latin typeface="Cambria" panose="02040503050406030204" pitchFamily="18" charset="0"/>
            </a:rPr>
            <a:t>En secundaria, el tema más tratado fue “Cómo protegerse para prevenir el VIH” (90.3%) y “Cómo protegerse para prevenir un embarazo” (90.2%), el menos tratado fue “Placer” (72.5%).</a:t>
          </a:r>
          <a:endParaRPr lang="es-MX" sz="1800" dirty="0">
            <a:latin typeface="Cambria" panose="02040503050406030204" pitchFamily="18" charset="0"/>
          </a:endParaRPr>
        </a:p>
      </dgm:t>
    </dgm:pt>
    <dgm:pt modelId="{A37C0143-70AD-44D9-9C99-78555393B226}" type="parTrans" cxnId="{1691EAB1-D820-472E-8DF9-9727E7A9B7E1}">
      <dgm:prSet/>
      <dgm:spPr/>
      <dgm:t>
        <a:bodyPr/>
        <a:lstStyle/>
        <a:p>
          <a:endParaRPr lang="es-MX">
            <a:latin typeface="Cambria" panose="02040503050406030204" pitchFamily="18" charset="0"/>
          </a:endParaRPr>
        </a:p>
      </dgm:t>
    </dgm:pt>
    <dgm:pt modelId="{15B28ACB-0FB0-4804-894A-D729B9ADA614}" type="sibTrans" cxnId="{1691EAB1-D820-472E-8DF9-9727E7A9B7E1}">
      <dgm:prSet/>
      <dgm:spPr/>
      <dgm:t>
        <a:bodyPr/>
        <a:lstStyle/>
        <a:p>
          <a:endParaRPr lang="es-MX">
            <a:latin typeface="Cambria" panose="02040503050406030204" pitchFamily="18" charset="0"/>
          </a:endParaRPr>
        </a:p>
      </dgm:t>
    </dgm:pt>
    <dgm:pt modelId="{C63CB85C-17CC-4292-87C7-19E58E0A361E}">
      <dgm:prSet custT="1"/>
      <dgm:spPr/>
      <dgm:t>
        <a:bodyPr/>
        <a:lstStyle/>
        <a:p>
          <a:r>
            <a:rPr lang="es-MX" sz="1800" dirty="0" smtClean="0">
              <a:latin typeface="Cambria" panose="02040503050406030204" pitchFamily="18" charset="0"/>
            </a:rPr>
            <a:t>En Educación Media Superior, el tema más tratado fue “Implicaciones del uso de alcohol y drogas” (64.3%) y el menos fue la pubertad (26.7%).</a:t>
          </a:r>
          <a:endParaRPr lang="es-MX" sz="1800" dirty="0">
            <a:latin typeface="Cambria" panose="02040503050406030204" pitchFamily="18" charset="0"/>
          </a:endParaRPr>
        </a:p>
      </dgm:t>
    </dgm:pt>
    <dgm:pt modelId="{BB4FF470-7FBE-49FA-8F5F-2494B0B698C0}" type="parTrans" cxnId="{53EC8496-B4C3-48B7-82E7-3B1F309E10E0}">
      <dgm:prSet/>
      <dgm:spPr/>
      <dgm:t>
        <a:bodyPr/>
        <a:lstStyle/>
        <a:p>
          <a:endParaRPr lang="es-MX">
            <a:latin typeface="Cambria" panose="02040503050406030204" pitchFamily="18" charset="0"/>
          </a:endParaRPr>
        </a:p>
      </dgm:t>
    </dgm:pt>
    <dgm:pt modelId="{22B293B6-8C47-42F9-B91E-9C2AA331192F}" type="sibTrans" cxnId="{53EC8496-B4C3-48B7-82E7-3B1F309E10E0}">
      <dgm:prSet/>
      <dgm:spPr/>
      <dgm:t>
        <a:bodyPr/>
        <a:lstStyle/>
        <a:p>
          <a:endParaRPr lang="es-MX">
            <a:latin typeface="Cambria" panose="02040503050406030204" pitchFamily="18" charset="0"/>
          </a:endParaRPr>
        </a:p>
      </dgm:t>
    </dgm:pt>
    <dgm:pt modelId="{281072D5-AF82-4770-9DFC-E2AD356F4940}">
      <dgm:prSet custT="1"/>
      <dgm:spPr/>
      <dgm:t>
        <a:bodyPr/>
        <a:lstStyle/>
        <a:p>
          <a:pPr algn="just" rtl="0"/>
          <a:r>
            <a:rPr lang="es-MX" sz="1800" b="1" dirty="0" smtClean="0">
              <a:latin typeface="Cambria"/>
              <a:cs typeface="Cambria"/>
            </a:rPr>
            <a:t>México</a:t>
          </a:r>
          <a:r>
            <a:rPr lang="es-MX" sz="1800" dirty="0" smtClean="0">
              <a:latin typeface="Cambria"/>
              <a:cs typeface="Cambria"/>
            </a:rPr>
            <a:t> es </a:t>
          </a:r>
          <a:r>
            <a:rPr lang="es-MX" sz="1800" b="1" dirty="0" smtClean="0">
              <a:latin typeface="Cambria"/>
              <a:cs typeface="Cambria"/>
            </a:rPr>
            <a:t>lugar de origen, tránsito y destino de trata</a:t>
          </a:r>
          <a:r>
            <a:rPr lang="es-MX" sz="1800" dirty="0" smtClean="0">
              <a:latin typeface="Cambria"/>
              <a:cs typeface="Cambria"/>
            </a:rPr>
            <a:t>, y ocupa el </a:t>
          </a:r>
          <a:r>
            <a:rPr lang="es-MX" sz="1800" b="1" dirty="0" smtClean="0">
              <a:latin typeface="Cambria"/>
              <a:cs typeface="Cambria"/>
            </a:rPr>
            <a:t>quinto lugar </a:t>
          </a:r>
          <a:r>
            <a:rPr lang="es-MX" sz="1800" dirty="0" smtClean="0">
              <a:latin typeface="Cambria"/>
              <a:cs typeface="Cambria"/>
            </a:rPr>
            <a:t>en el mundo por el número estimado de víctimas, y el </a:t>
          </a:r>
          <a:r>
            <a:rPr lang="es-MX" sz="1800" b="1" dirty="0" smtClean="0">
              <a:latin typeface="Cambria"/>
              <a:cs typeface="Cambria"/>
            </a:rPr>
            <a:t>tercero</a:t>
          </a:r>
          <a:r>
            <a:rPr lang="es-MX" sz="1800" dirty="0" smtClean="0">
              <a:latin typeface="Cambria"/>
              <a:cs typeface="Cambria"/>
            </a:rPr>
            <a:t> en cuanto a </a:t>
          </a:r>
          <a:r>
            <a:rPr lang="es-MX" sz="1800" b="1" dirty="0" smtClean="0">
              <a:latin typeface="Cambria"/>
              <a:cs typeface="Cambria"/>
            </a:rPr>
            <a:t>delitos</a:t>
          </a:r>
          <a:r>
            <a:rPr lang="es-MX" sz="1800" dirty="0" smtClean="0">
              <a:latin typeface="Cambria"/>
              <a:cs typeface="Cambria"/>
            </a:rPr>
            <a:t> </a:t>
          </a:r>
          <a:r>
            <a:rPr lang="es-MX" sz="1800" b="1" dirty="0" smtClean="0">
              <a:latin typeface="Cambria"/>
              <a:cs typeface="Cambria"/>
            </a:rPr>
            <a:t>cibernéticos</a:t>
          </a:r>
          <a:r>
            <a:rPr lang="es-MX" sz="1800" dirty="0" smtClean="0">
              <a:latin typeface="Cambria"/>
              <a:cs typeface="Cambria"/>
            </a:rPr>
            <a:t>, la mitad de los cuales están relacionados con </a:t>
          </a:r>
          <a:r>
            <a:rPr lang="es-MX" sz="1800" b="1" dirty="0" smtClean="0">
              <a:latin typeface="Cambria"/>
              <a:cs typeface="Cambria"/>
            </a:rPr>
            <a:t>pornografía infantil y trata de menores de edad con fines de explotación sexual</a:t>
          </a:r>
          <a:r>
            <a:rPr lang="es-MX" sz="1800" baseline="30000" dirty="0" smtClean="0">
              <a:latin typeface="Cambria"/>
              <a:cs typeface="Cambria"/>
            </a:rPr>
            <a:t>1</a:t>
          </a:r>
          <a:r>
            <a:rPr lang="es-MX" sz="1800" dirty="0" smtClean="0">
              <a:latin typeface="Cambria"/>
              <a:cs typeface="Cambria"/>
            </a:rPr>
            <a:t>. </a:t>
          </a:r>
          <a:endParaRPr lang="es-MX" sz="1800" b="0" dirty="0">
            <a:latin typeface="Cambria" panose="02040503050406030204" pitchFamily="18" charset="0"/>
          </a:endParaRPr>
        </a:p>
      </dgm:t>
    </dgm:pt>
    <dgm:pt modelId="{A6D4B8F1-555D-4574-87ED-C4474A4C2A91}" type="sibTrans" cxnId="{94BC335A-B187-4526-946D-CE1CECF55F30}">
      <dgm:prSet/>
      <dgm:spPr/>
      <dgm:t>
        <a:bodyPr/>
        <a:lstStyle/>
        <a:p>
          <a:endParaRPr lang="es-MX" sz="1800" b="0">
            <a:latin typeface="Cambria" panose="02040503050406030204" pitchFamily="18" charset="0"/>
          </a:endParaRPr>
        </a:p>
      </dgm:t>
    </dgm:pt>
    <dgm:pt modelId="{CA4FAAB6-1FD9-41F4-AA73-8A41D55D980A}" type="parTrans" cxnId="{94BC335A-B187-4526-946D-CE1CECF55F30}">
      <dgm:prSet/>
      <dgm:spPr/>
      <dgm:t>
        <a:bodyPr/>
        <a:lstStyle/>
        <a:p>
          <a:endParaRPr lang="es-MX" sz="1800" b="0">
            <a:latin typeface="Cambria" panose="02040503050406030204" pitchFamily="18" charset="0"/>
          </a:endParaRPr>
        </a:p>
      </dgm:t>
    </dgm:pt>
    <dgm:pt modelId="{62C411E4-F4E1-49B1-A595-F5F8FFBB37BC}" type="pres">
      <dgm:prSet presAssocID="{57999217-3B06-4122-904B-80629A7ADB9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8BEBFB0E-419C-4885-A96C-2BA4E663F029}" type="pres">
      <dgm:prSet presAssocID="{57999217-3B06-4122-904B-80629A7ADB93}" presName="Name1" presStyleCnt="0"/>
      <dgm:spPr/>
    </dgm:pt>
    <dgm:pt modelId="{F30F4A6E-358B-4924-83C9-3CF2E4444C97}" type="pres">
      <dgm:prSet presAssocID="{57999217-3B06-4122-904B-80629A7ADB93}" presName="cycle" presStyleCnt="0"/>
      <dgm:spPr/>
    </dgm:pt>
    <dgm:pt modelId="{D566B481-F7E3-4CAB-A77A-B9F049D9EBB0}" type="pres">
      <dgm:prSet presAssocID="{57999217-3B06-4122-904B-80629A7ADB93}" presName="srcNode" presStyleLbl="node1" presStyleIdx="0" presStyleCnt="4"/>
      <dgm:spPr/>
    </dgm:pt>
    <dgm:pt modelId="{BEA53EC9-BE6C-4879-BDC2-91E7870C0977}" type="pres">
      <dgm:prSet presAssocID="{57999217-3B06-4122-904B-80629A7ADB93}" presName="conn" presStyleLbl="parChTrans1D2" presStyleIdx="0" presStyleCnt="1" custScaleX="98159"/>
      <dgm:spPr/>
      <dgm:t>
        <a:bodyPr/>
        <a:lstStyle/>
        <a:p>
          <a:endParaRPr lang="es-MX"/>
        </a:p>
      </dgm:t>
    </dgm:pt>
    <dgm:pt modelId="{FB34C501-F060-4199-9893-B566089BF60F}" type="pres">
      <dgm:prSet presAssocID="{57999217-3B06-4122-904B-80629A7ADB93}" presName="extraNode" presStyleLbl="node1" presStyleIdx="0" presStyleCnt="4"/>
      <dgm:spPr/>
    </dgm:pt>
    <dgm:pt modelId="{CCE5169F-C370-45C8-80F3-F9C1F592DBBB}" type="pres">
      <dgm:prSet presAssocID="{57999217-3B06-4122-904B-80629A7ADB93}" presName="dstNode" presStyleLbl="node1" presStyleIdx="0" presStyleCnt="4"/>
      <dgm:spPr/>
    </dgm:pt>
    <dgm:pt modelId="{D757C68E-3190-46C5-90A1-DFD3D33920E0}" type="pres">
      <dgm:prSet presAssocID="{281072D5-AF82-4770-9DFC-E2AD356F4940}" presName="text_1" presStyleLbl="node1" presStyleIdx="0" presStyleCnt="4" custScaleY="19873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238DEBB-CFFE-47C6-9108-5F07A0E3DD7A}" type="pres">
      <dgm:prSet presAssocID="{281072D5-AF82-4770-9DFC-E2AD356F4940}" presName="accent_1" presStyleCnt="0"/>
      <dgm:spPr/>
    </dgm:pt>
    <dgm:pt modelId="{112DA4BC-AC35-4830-AE38-D5E4DB0C7368}" type="pres">
      <dgm:prSet presAssocID="{281072D5-AF82-4770-9DFC-E2AD356F4940}" presName="accentRepeatNode" presStyleLbl="solidFgAcc1" presStyleIdx="0" presStyleCnt="4" custScaleX="106487" custLinFactNeighborX="-5352" custLinFactNeighborY="-697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564DB9A-6EC3-4EE1-B5AF-7A380190B007}" type="pres">
      <dgm:prSet presAssocID="{3489DE50-FB79-485D-91FB-9631DA9287BF}" presName="text_2" presStyleLbl="node1" presStyleIdx="1" presStyleCnt="4" custLinFactNeighborX="765" custLinFactNeighborY="5332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28028A2-4688-40AF-A34D-9CADC1F52E63}" type="pres">
      <dgm:prSet presAssocID="{3489DE50-FB79-485D-91FB-9631DA9287BF}" presName="accent_2" presStyleCnt="0"/>
      <dgm:spPr/>
    </dgm:pt>
    <dgm:pt modelId="{3D636C22-60AF-43CF-83B3-3DD697C40E86}" type="pres">
      <dgm:prSet presAssocID="{3489DE50-FB79-485D-91FB-9631DA9287BF}" presName="accentRepeatNode" presStyleLbl="solidFgAcc1" presStyleIdx="1" presStyleCnt="4" custLinFactNeighborX="-6922" custLinFactNeighborY="3186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6E1E057-46E5-4B68-95C3-189AC52EDFB7}" type="pres">
      <dgm:prSet presAssocID="{395D41B3-2D47-4BCC-AB52-B364844E8362}" presName="text_3" presStyleLbl="node1" presStyleIdx="2" presStyleCnt="4" custLinFactNeighborX="765" custLinFactNeighborY="4197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3E72E67-5353-4984-AC65-8F777B6ABFA9}" type="pres">
      <dgm:prSet presAssocID="{395D41B3-2D47-4BCC-AB52-B364844E8362}" presName="accent_3" presStyleCnt="0"/>
      <dgm:spPr/>
    </dgm:pt>
    <dgm:pt modelId="{5EF71357-26ED-4307-9D8C-20EADBE8B423}" type="pres">
      <dgm:prSet presAssocID="{395D41B3-2D47-4BCC-AB52-B364844E8362}" presName="accentRepeatNode" presStyleLbl="solidFgAcc1" presStyleIdx="2" presStyleCnt="4" custLinFactNeighborX="12" custLinFactNeighborY="2277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DFBE8CC5-CBBC-4B77-A45E-92D62FD33182}" type="pres">
      <dgm:prSet presAssocID="{C63CB85C-17CC-4292-87C7-19E58E0A361E}" presName="text_4" presStyleLbl="node1" presStyleIdx="3" presStyleCnt="4" custLinFactNeighborX="1278" custLinFactNeighborY="2195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DC6DE62-7008-4DF9-960D-59A0CDF35827}" type="pres">
      <dgm:prSet presAssocID="{C63CB85C-17CC-4292-87C7-19E58E0A361E}" presName="accent_4" presStyleCnt="0"/>
      <dgm:spPr/>
    </dgm:pt>
    <dgm:pt modelId="{F92BFFAF-39D3-44B5-8154-29E928382411}" type="pres">
      <dgm:prSet presAssocID="{C63CB85C-17CC-4292-87C7-19E58E0A361E}" presName="accentRepeatNode" presStyleLbl="solidFgAcc1" presStyleIdx="3" presStyleCnt="4" custLinFactNeighborX="4276" custLinFactNeighborY="676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</dgm:ptLst>
  <dgm:cxnLst>
    <dgm:cxn modelId="{6328A76B-0ECE-4AEC-A18B-CD86C67CEE86}" type="presOf" srcId="{A6D4B8F1-555D-4574-87ED-C4474A4C2A91}" destId="{BEA53EC9-BE6C-4879-BDC2-91E7870C0977}" srcOrd="0" destOrd="0" presId="urn:microsoft.com/office/officeart/2008/layout/VerticalCurvedList"/>
    <dgm:cxn modelId="{CEDCD62A-10C7-4699-8DEE-93442715FD70}" type="presOf" srcId="{C63CB85C-17CC-4292-87C7-19E58E0A361E}" destId="{DFBE8CC5-CBBC-4B77-A45E-92D62FD33182}" srcOrd="0" destOrd="0" presId="urn:microsoft.com/office/officeart/2008/layout/VerticalCurvedList"/>
    <dgm:cxn modelId="{1691EAB1-D820-472E-8DF9-9727E7A9B7E1}" srcId="{57999217-3B06-4122-904B-80629A7ADB93}" destId="{395D41B3-2D47-4BCC-AB52-B364844E8362}" srcOrd="2" destOrd="0" parTransId="{A37C0143-70AD-44D9-9C99-78555393B226}" sibTransId="{15B28ACB-0FB0-4804-894A-D729B9ADA614}"/>
    <dgm:cxn modelId="{6A02292F-16B5-460F-927A-426F8B7D247F}" type="presOf" srcId="{3489DE50-FB79-485D-91FB-9631DA9287BF}" destId="{D564DB9A-6EC3-4EE1-B5AF-7A380190B007}" srcOrd="0" destOrd="0" presId="urn:microsoft.com/office/officeart/2008/layout/VerticalCurvedList"/>
    <dgm:cxn modelId="{94BC335A-B187-4526-946D-CE1CECF55F30}" srcId="{57999217-3B06-4122-904B-80629A7ADB93}" destId="{281072D5-AF82-4770-9DFC-E2AD356F4940}" srcOrd="0" destOrd="0" parTransId="{CA4FAAB6-1FD9-41F4-AA73-8A41D55D980A}" sibTransId="{A6D4B8F1-555D-4574-87ED-C4474A4C2A91}"/>
    <dgm:cxn modelId="{2E52E8C3-EB99-4A7A-9226-DA01D8B7F54F}" type="presOf" srcId="{395D41B3-2D47-4BCC-AB52-B364844E8362}" destId="{56E1E057-46E5-4B68-95C3-189AC52EDFB7}" srcOrd="0" destOrd="0" presId="urn:microsoft.com/office/officeart/2008/layout/VerticalCurvedList"/>
    <dgm:cxn modelId="{D335BEAB-DA7D-4F2A-A459-C4D5B728EA70}" type="presOf" srcId="{281072D5-AF82-4770-9DFC-E2AD356F4940}" destId="{D757C68E-3190-46C5-90A1-DFD3D33920E0}" srcOrd="0" destOrd="0" presId="urn:microsoft.com/office/officeart/2008/layout/VerticalCurvedList"/>
    <dgm:cxn modelId="{53EC8496-B4C3-48B7-82E7-3B1F309E10E0}" srcId="{57999217-3B06-4122-904B-80629A7ADB93}" destId="{C63CB85C-17CC-4292-87C7-19E58E0A361E}" srcOrd="3" destOrd="0" parTransId="{BB4FF470-7FBE-49FA-8F5F-2494B0B698C0}" sibTransId="{22B293B6-8C47-42F9-B91E-9C2AA331192F}"/>
    <dgm:cxn modelId="{8F4CFD5D-EBF0-47C5-A44D-E842FF0231E4}" type="presOf" srcId="{57999217-3B06-4122-904B-80629A7ADB93}" destId="{62C411E4-F4E1-49B1-A595-F5F8FFBB37BC}" srcOrd="0" destOrd="0" presId="urn:microsoft.com/office/officeart/2008/layout/VerticalCurvedList"/>
    <dgm:cxn modelId="{379A3FA3-4A9B-444A-A54B-A2C24D53E724}" srcId="{57999217-3B06-4122-904B-80629A7ADB93}" destId="{3489DE50-FB79-485D-91FB-9631DA9287BF}" srcOrd="1" destOrd="0" parTransId="{090AD4C9-BC87-4289-ADDA-AFA1C4EBE8ED}" sibTransId="{28FBEAF6-51F6-4CED-9306-AB60A2A9485F}"/>
    <dgm:cxn modelId="{EBB16882-3ECE-42F9-B277-A98918877D0F}" type="presParOf" srcId="{62C411E4-F4E1-49B1-A595-F5F8FFBB37BC}" destId="{8BEBFB0E-419C-4885-A96C-2BA4E663F029}" srcOrd="0" destOrd="0" presId="urn:microsoft.com/office/officeart/2008/layout/VerticalCurvedList"/>
    <dgm:cxn modelId="{1C9AF6C8-A367-4F84-BF94-7FD3D0DF3576}" type="presParOf" srcId="{8BEBFB0E-419C-4885-A96C-2BA4E663F029}" destId="{F30F4A6E-358B-4924-83C9-3CF2E4444C97}" srcOrd="0" destOrd="0" presId="urn:microsoft.com/office/officeart/2008/layout/VerticalCurvedList"/>
    <dgm:cxn modelId="{B3A85D99-DEB4-44D9-8ACC-2ECA51D24193}" type="presParOf" srcId="{F30F4A6E-358B-4924-83C9-3CF2E4444C97}" destId="{D566B481-F7E3-4CAB-A77A-B9F049D9EBB0}" srcOrd="0" destOrd="0" presId="urn:microsoft.com/office/officeart/2008/layout/VerticalCurvedList"/>
    <dgm:cxn modelId="{D6EF606B-FAFD-49B6-BB67-453705CA3853}" type="presParOf" srcId="{F30F4A6E-358B-4924-83C9-3CF2E4444C97}" destId="{BEA53EC9-BE6C-4879-BDC2-91E7870C0977}" srcOrd="1" destOrd="0" presId="urn:microsoft.com/office/officeart/2008/layout/VerticalCurvedList"/>
    <dgm:cxn modelId="{CFE3E9D7-2E14-4D43-9875-15B4CE6DA353}" type="presParOf" srcId="{F30F4A6E-358B-4924-83C9-3CF2E4444C97}" destId="{FB34C501-F060-4199-9893-B566089BF60F}" srcOrd="2" destOrd="0" presId="urn:microsoft.com/office/officeart/2008/layout/VerticalCurvedList"/>
    <dgm:cxn modelId="{F6E5AD5E-D3C6-40E2-82F5-99B9CEEF6941}" type="presParOf" srcId="{F30F4A6E-358B-4924-83C9-3CF2E4444C97}" destId="{CCE5169F-C370-45C8-80F3-F9C1F592DBBB}" srcOrd="3" destOrd="0" presId="urn:microsoft.com/office/officeart/2008/layout/VerticalCurvedList"/>
    <dgm:cxn modelId="{9C6E2192-D59D-4BB4-B891-B9465657EE5B}" type="presParOf" srcId="{8BEBFB0E-419C-4885-A96C-2BA4E663F029}" destId="{D757C68E-3190-46C5-90A1-DFD3D33920E0}" srcOrd="1" destOrd="0" presId="urn:microsoft.com/office/officeart/2008/layout/VerticalCurvedList"/>
    <dgm:cxn modelId="{83204EEB-ED66-4150-92C7-5037F0606381}" type="presParOf" srcId="{8BEBFB0E-419C-4885-A96C-2BA4E663F029}" destId="{7238DEBB-CFFE-47C6-9108-5F07A0E3DD7A}" srcOrd="2" destOrd="0" presId="urn:microsoft.com/office/officeart/2008/layout/VerticalCurvedList"/>
    <dgm:cxn modelId="{2D52A6A2-5EF7-4B62-A2EE-1E2B1A704BA8}" type="presParOf" srcId="{7238DEBB-CFFE-47C6-9108-5F07A0E3DD7A}" destId="{112DA4BC-AC35-4830-AE38-D5E4DB0C7368}" srcOrd="0" destOrd="0" presId="urn:microsoft.com/office/officeart/2008/layout/VerticalCurvedList"/>
    <dgm:cxn modelId="{B9CC6116-F243-4153-8BBA-C6DB0C3A10E3}" type="presParOf" srcId="{8BEBFB0E-419C-4885-A96C-2BA4E663F029}" destId="{D564DB9A-6EC3-4EE1-B5AF-7A380190B007}" srcOrd="3" destOrd="0" presId="urn:microsoft.com/office/officeart/2008/layout/VerticalCurvedList"/>
    <dgm:cxn modelId="{13699DD5-04A5-4F91-9337-FB96A2F1140F}" type="presParOf" srcId="{8BEBFB0E-419C-4885-A96C-2BA4E663F029}" destId="{528028A2-4688-40AF-A34D-9CADC1F52E63}" srcOrd="4" destOrd="0" presId="urn:microsoft.com/office/officeart/2008/layout/VerticalCurvedList"/>
    <dgm:cxn modelId="{DFBCBEC8-944C-41D0-8EBC-A253C805B851}" type="presParOf" srcId="{528028A2-4688-40AF-A34D-9CADC1F52E63}" destId="{3D636C22-60AF-43CF-83B3-3DD697C40E86}" srcOrd="0" destOrd="0" presId="urn:microsoft.com/office/officeart/2008/layout/VerticalCurvedList"/>
    <dgm:cxn modelId="{D6226981-11CF-4F95-8FC2-D45EB160BE40}" type="presParOf" srcId="{8BEBFB0E-419C-4885-A96C-2BA4E663F029}" destId="{56E1E057-46E5-4B68-95C3-189AC52EDFB7}" srcOrd="5" destOrd="0" presId="urn:microsoft.com/office/officeart/2008/layout/VerticalCurvedList"/>
    <dgm:cxn modelId="{DB723C2A-BE27-4162-A7CA-0ED7B206DF45}" type="presParOf" srcId="{8BEBFB0E-419C-4885-A96C-2BA4E663F029}" destId="{83E72E67-5353-4984-AC65-8F777B6ABFA9}" srcOrd="6" destOrd="0" presId="urn:microsoft.com/office/officeart/2008/layout/VerticalCurvedList"/>
    <dgm:cxn modelId="{C5E3E9D6-484B-4958-8412-0FB520E98B31}" type="presParOf" srcId="{83E72E67-5353-4984-AC65-8F777B6ABFA9}" destId="{5EF71357-26ED-4307-9D8C-20EADBE8B423}" srcOrd="0" destOrd="0" presId="urn:microsoft.com/office/officeart/2008/layout/VerticalCurvedList"/>
    <dgm:cxn modelId="{D09249C9-3025-4B8A-A54A-16C7181E90BF}" type="presParOf" srcId="{8BEBFB0E-419C-4885-A96C-2BA4E663F029}" destId="{DFBE8CC5-CBBC-4B77-A45E-92D62FD33182}" srcOrd="7" destOrd="0" presId="urn:microsoft.com/office/officeart/2008/layout/VerticalCurvedList"/>
    <dgm:cxn modelId="{890EE2F8-7FDC-4762-923B-A447FA59F404}" type="presParOf" srcId="{8BEBFB0E-419C-4885-A96C-2BA4E663F029}" destId="{4DC6DE62-7008-4DF9-960D-59A0CDF35827}" srcOrd="8" destOrd="0" presId="urn:microsoft.com/office/officeart/2008/layout/VerticalCurvedList"/>
    <dgm:cxn modelId="{305C8B37-98C1-4527-8F27-FCFB55D5687C}" type="presParOf" srcId="{4DC6DE62-7008-4DF9-960D-59A0CDF35827}" destId="{F92BFFAF-39D3-44B5-8154-29E9283824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53EC9-BE6C-4879-BDC2-91E7870C0977}">
      <dsp:nvSpPr>
        <dsp:cNvPr id="0" name=""/>
        <dsp:cNvSpPr/>
      </dsp:nvSpPr>
      <dsp:spPr>
        <a:xfrm>
          <a:off x="-5894237" y="-911955"/>
          <a:ext cx="6963973" cy="7094584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BD8E90-230B-4FD7-977F-FA8A93CBACE4}">
      <dsp:nvSpPr>
        <dsp:cNvPr id="0" name=""/>
        <dsp:cNvSpPr/>
      </dsp:nvSpPr>
      <dsp:spPr>
        <a:xfrm>
          <a:off x="496042" y="329311"/>
          <a:ext cx="7831765" cy="6590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2311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0" kern="1200" dirty="0" smtClean="0">
              <a:latin typeface="Cambria" panose="02040503050406030204" pitchFamily="18" charset="0"/>
            </a:rPr>
            <a:t>77 nacimientos por cada mil mujeres de 15 a 19 años en 2014, </a:t>
          </a:r>
          <a:r>
            <a:rPr lang="es-MX" sz="1700" b="1" kern="1200" dirty="0" smtClean="0">
              <a:latin typeface="Cambria" panose="02040503050406030204" pitchFamily="18" charset="0"/>
            </a:rPr>
            <a:t>7 más </a:t>
          </a:r>
          <a:r>
            <a:rPr lang="es-MX" sz="1700" b="0" kern="1200" dirty="0" smtClean="0">
              <a:latin typeface="Cambria" panose="02040503050406030204" pitchFamily="18" charset="0"/>
            </a:rPr>
            <a:t>en comparación con 2009.</a:t>
          </a:r>
          <a:r>
            <a:rPr lang="es-MX" sz="1700" kern="1200" baseline="30000" dirty="0" smtClean="0">
              <a:latin typeface="Cambria" panose="02040503050406030204" pitchFamily="18" charset="0"/>
              <a:ea typeface="+mn-ea"/>
              <a:cs typeface="+mn-cs"/>
            </a:rPr>
            <a:t>1</a:t>
          </a:r>
          <a:endParaRPr lang="es-MX" sz="1700" b="0" kern="1200" dirty="0">
            <a:latin typeface="Cambria" panose="02040503050406030204" pitchFamily="18" charset="0"/>
          </a:endParaRPr>
        </a:p>
      </dsp:txBody>
      <dsp:txXfrm>
        <a:off x="496042" y="329311"/>
        <a:ext cx="7831765" cy="659044"/>
      </dsp:txXfrm>
    </dsp:sp>
    <dsp:sp modelId="{662A4F31-115D-42BB-80B9-DA5E8E8609D7}">
      <dsp:nvSpPr>
        <dsp:cNvPr id="0" name=""/>
        <dsp:cNvSpPr/>
      </dsp:nvSpPr>
      <dsp:spPr>
        <a:xfrm>
          <a:off x="84139" y="246931"/>
          <a:ext cx="823806" cy="8238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7367C8-DA02-47AF-94AE-535F8955B2EE}">
      <dsp:nvSpPr>
        <dsp:cNvPr id="0" name=""/>
        <dsp:cNvSpPr/>
      </dsp:nvSpPr>
      <dsp:spPr>
        <a:xfrm>
          <a:off x="968294" y="1317562"/>
          <a:ext cx="7359512" cy="6590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2311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0" kern="1200" dirty="0" smtClean="0">
              <a:latin typeface="Cambria" panose="02040503050406030204" pitchFamily="18" charset="0"/>
            </a:rPr>
            <a:t>43% de </a:t>
          </a:r>
          <a:r>
            <a:rPr lang="es-MX" sz="1700" b="1" kern="1200" dirty="0" smtClean="0">
              <a:latin typeface="Cambria" panose="02040503050406030204" pitchFamily="18" charset="0"/>
            </a:rPr>
            <a:t>casos </a:t>
          </a:r>
          <a:r>
            <a:rPr lang="es-MX" sz="1700" b="0" kern="1200" dirty="0" smtClean="0">
              <a:latin typeface="Cambria" panose="02040503050406030204" pitchFamily="18" charset="0"/>
            </a:rPr>
            <a:t>diagnosticados de </a:t>
          </a:r>
          <a:r>
            <a:rPr lang="es-MX" sz="1700" b="1" kern="1200" dirty="0" smtClean="0">
              <a:latin typeface="Cambria" panose="02040503050406030204" pitchFamily="18" charset="0"/>
            </a:rPr>
            <a:t>VIH/SIDA</a:t>
          </a:r>
          <a:r>
            <a:rPr lang="es-MX" sz="1700" b="0" kern="1200" dirty="0" smtClean="0">
              <a:latin typeface="Cambria" panose="02040503050406030204" pitchFamily="18" charset="0"/>
            </a:rPr>
            <a:t> se registró en jóvenes de entre los 10 a 29 años durante </a:t>
          </a:r>
          <a:r>
            <a:rPr lang="es-MX" sz="1700" b="0" kern="1200" baseline="0" dirty="0" smtClean="0">
              <a:latin typeface="Cambria" panose="02040503050406030204" pitchFamily="18" charset="0"/>
            </a:rPr>
            <a:t>2014.</a:t>
          </a:r>
          <a:r>
            <a:rPr lang="es-MX" sz="1700" kern="1200" baseline="30000" dirty="0" smtClean="0">
              <a:latin typeface="Cambria" panose="02040503050406030204" pitchFamily="18" charset="0"/>
              <a:ea typeface="+mn-ea"/>
              <a:cs typeface="+mn-cs"/>
            </a:rPr>
            <a:t>2</a:t>
          </a:r>
          <a:endParaRPr lang="es-MX" sz="1700" kern="1200" baseline="30000" dirty="0">
            <a:latin typeface="Cambria" panose="02040503050406030204" pitchFamily="18" charset="0"/>
            <a:ea typeface="+mn-ea"/>
            <a:cs typeface="+mn-cs"/>
          </a:endParaRPr>
        </a:p>
      </dsp:txBody>
      <dsp:txXfrm>
        <a:off x="968294" y="1317562"/>
        <a:ext cx="7359512" cy="659044"/>
      </dsp:txXfrm>
    </dsp:sp>
    <dsp:sp modelId="{691601C9-E005-4399-9745-2207F3CAD081}">
      <dsp:nvSpPr>
        <dsp:cNvPr id="0" name=""/>
        <dsp:cNvSpPr/>
      </dsp:nvSpPr>
      <dsp:spPr>
        <a:xfrm>
          <a:off x="485453" y="1235182"/>
          <a:ext cx="965682" cy="8238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1CAF54-98AE-4B33-A3D5-B6D713A53CED}">
      <dsp:nvSpPr>
        <dsp:cNvPr id="0" name=""/>
        <dsp:cNvSpPr/>
      </dsp:nvSpPr>
      <dsp:spPr>
        <a:xfrm>
          <a:off x="1113237" y="2305814"/>
          <a:ext cx="7214569" cy="6590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2311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0" kern="1200" dirty="0" smtClean="0">
              <a:latin typeface="Cambria" panose="02040503050406030204" pitchFamily="18" charset="0"/>
            </a:rPr>
            <a:t>10.9% de las mujeres expresó haber padecido </a:t>
          </a:r>
          <a:r>
            <a:rPr lang="es-MX" sz="1700" b="1" kern="1200" dirty="0" smtClean="0">
              <a:latin typeface="Cambria" panose="02040503050406030204" pitchFamily="18" charset="0"/>
            </a:rPr>
            <a:t>violencia física </a:t>
          </a:r>
          <a:r>
            <a:rPr lang="es-MX" sz="1700" b="0" kern="1200" dirty="0" smtClean="0">
              <a:latin typeface="Cambria" panose="02040503050406030204" pitchFamily="18" charset="0"/>
            </a:rPr>
            <a:t>en el noviazgo en planteles públicos de Educación Media Superior.</a:t>
          </a:r>
          <a:r>
            <a:rPr lang="es-MX" sz="1700" kern="1200" baseline="30000" dirty="0" smtClean="0">
              <a:latin typeface="Cambria" panose="02040503050406030204" pitchFamily="18" charset="0"/>
              <a:ea typeface="+mn-ea"/>
              <a:cs typeface="+mn-cs"/>
            </a:rPr>
            <a:t>3</a:t>
          </a:r>
          <a:endParaRPr lang="es-MX" sz="1700" b="0" kern="1200" dirty="0">
            <a:latin typeface="Cambria" panose="02040503050406030204" pitchFamily="18" charset="0"/>
          </a:endParaRPr>
        </a:p>
      </dsp:txBody>
      <dsp:txXfrm>
        <a:off x="1113237" y="2305814"/>
        <a:ext cx="7214569" cy="659044"/>
      </dsp:txXfrm>
    </dsp:sp>
    <dsp:sp modelId="{CB39F4F9-FAA2-43BE-BE73-3F6A58189BA6}">
      <dsp:nvSpPr>
        <dsp:cNvPr id="0" name=""/>
        <dsp:cNvSpPr/>
      </dsp:nvSpPr>
      <dsp:spPr>
        <a:xfrm>
          <a:off x="530802" y="2222881"/>
          <a:ext cx="956677" cy="82380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514174-B7BE-0247-BD75-F5A6E6075EC5}">
      <dsp:nvSpPr>
        <dsp:cNvPr id="0" name=""/>
        <dsp:cNvSpPr/>
      </dsp:nvSpPr>
      <dsp:spPr>
        <a:xfrm>
          <a:off x="968294" y="3294065"/>
          <a:ext cx="7359512" cy="6590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2311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0" kern="1200" dirty="0" smtClean="0">
              <a:latin typeface="Cambria" panose="02040503050406030204" pitchFamily="18" charset="0"/>
            </a:rPr>
            <a:t>19.2% de las mujeres entre 15 a 19 años de edad </a:t>
          </a:r>
          <a:r>
            <a:rPr lang="es-MX" sz="1700" b="1" kern="1200" dirty="0" smtClean="0">
              <a:latin typeface="Cambria" panose="02040503050406030204" pitchFamily="18" charset="0"/>
            </a:rPr>
            <a:t>abandonaron la escuela</a:t>
          </a:r>
          <a:r>
            <a:rPr lang="es-MX" sz="1700" b="0" kern="1200" dirty="0" smtClean="0">
              <a:latin typeface="Cambria" panose="02040503050406030204" pitchFamily="18" charset="0"/>
            </a:rPr>
            <a:t>, por causa de embarazo, tener un hijo, casarse o unirse, durante 2014.</a:t>
          </a:r>
          <a:r>
            <a:rPr lang="es-MX" sz="1700" kern="1200" baseline="30000" dirty="0" smtClean="0">
              <a:latin typeface="Cambria" panose="02040503050406030204" pitchFamily="18" charset="0"/>
              <a:ea typeface="+mn-ea"/>
              <a:cs typeface="+mn-cs"/>
            </a:rPr>
            <a:t>4</a:t>
          </a:r>
          <a:endParaRPr lang="es-MX" sz="1700" b="0" kern="1200" dirty="0">
            <a:latin typeface="Cambria" panose="02040503050406030204" pitchFamily="18" charset="0"/>
          </a:endParaRPr>
        </a:p>
      </dsp:txBody>
      <dsp:txXfrm>
        <a:off x="968294" y="3294065"/>
        <a:ext cx="7359512" cy="659044"/>
      </dsp:txXfrm>
    </dsp:sp>
    <dsp:sp modelId="{0D0FF18B-9A1E-44E4-A943-F82D5851EA5E}">
      <dsp:nvSpPr>
        <dsp:cNvPr id="0" name=""/>
        <dsp:cNvSpPr/>
      </dsp:nvSpPr>
      <dsp:spPr>
        <a:xfrm>
          <a:off x="431675" y="3201914"/>
          <a:ext cx="902183" cy="82380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5DCEFD-B06B-C248-858A-BC83FDB00793}">
      <dsp:nvSpPr>
        <dsp:cNvPr id="0" name=""/>
        <dsp:cNvSpPr/>
      </dsp:nvSpPr>
      <dsp:spPr>
        <a:xfrm>
          <a:off x="496042" y="4282316"/>
          <a:ext cx="7831765" cy="6590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23117" tIns="43180" rIns="43180" bIns="4318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700" kern="1200" dirty="0" smtClean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39.8% de estudiantes de primaria y el 35.2% de secundaria opinan que “Ser homosexual o lesbiana está mal”.</a:t>
          </a:r>
          <a:r>
            <a:rPr lang="es-MX" sz="1700" kern="1200" baseline="30000" dirty="0" smtClean="0">
              <a:latin typeface="Cambria" panose="02040503050406030204" pitchFamily="18" charset="0"/>
              <a:ea typeface="+mn-ea"/>
              <a:cs typeface="+mn-cs"/>
            </a:rPr>
            <a:t>5</a:t>
          </a:r>
          <a:endParaRPr lang="es-MX" sz="1700" b="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496042" y="4282316"/>
        <a:ext cx="7831765" cy="659044"/>
      </dsp:txXfrm>
    </dsp:sp>
    <dsp:sp modelId="{BE055000-13DD-4080-8EE7-BCF1E2826D35}">
      <dsp:nvSpPr>
        <dsp:cNvPr id="0" name=""/>
        <dsp:cNvSpPr/>
      </dsp:nvSpPr>
      <dsp:spPr>
        <a:xfrm>
          <a:off x="84139" y="4199935"/>
          <a:ext cx="823806" cy="82380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53EC9-BE6C-4879-BDC2-91E7870C0977}">
      <dsp:nvSpPr>
        <dsp:cNvPr id="0" name=""/>
        <dsp:cNvSpPr/>
      </dsp:nvSpPr>
      <dsp:spPr>
        <a:xfrm>
          <a:off x="-6029252" y="-878789"/>
          <a:ext cx="7135380" cy="7269206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7C68E-3190-46C5-90A1-DFD3D33920E0}">
      <dsp:nvSpPr>
        <dsp:cNvPr id="0" name=""/>
        <dsp:cNvSpPr/>
      </dsp:nvSpPr>
      <dsp:spPr>
        <a:xfrm>
          <a:off x="618874" y="60552"/>
          <a:ext cx="7919375" cy="16511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59470" tIns="45720" rIns="45720" bIns="4572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latin typeface="Cambria"/>
              <a:cs typeface="Cambria"/>
            </a:rPr>
            <a:t>México</a:t>
          </a:r>
          <a:r>
            <a:rPr lang="es-MX" sz="1800" kern="1200" dirty="0" smtClean="0">
              <a:latin typeface="Cambria"/>
              <a:cs typeface="Cambria"/>
            </a:rPr>
            <a:t> es </a:t>
          </a:r>
          <a:r>
            <a:rPr lang="es-MX" sz="1800" b="1" kern="1200" dirty="0" smtClean="0">
              <a:latin typeface="Cambria"/>
              <a:cs typeface="Cambria"/>
            </a:rPr>
            <a:t>lugar de origen, tránsito y destino de trata</a:t>
          </a:r>
          <a:r>
            <a:rPr lang="es-MX" sz="1800" kern="1200" dirty="0" smtClean="0">
              <a:latin typeface="Cambria"/>
              <a:cs typeface="Cambria"/>
            </a:rPr>
            <a:t>, y ocupa el </a:t>
          </a:r>
          <a:r>
            <a:rPr lang="es-MX" sz="1800" b="1" kern="1200" dirty="0" smtClean="0">
              <a:latin typeface="Cambria"/>
              <a:cs typeface="Cambria"/>
            </a:rPr>
            <a:t>quinto lugar </a:t>
          </a:r>
          <a:r>
            <a:rPr lang="es-MX" sz="1800" kern="1200" dirty="0" smtClean="0">
              <a:latin typeface="Cambria"/>
              <a:cs typeface="Cambria"/>
            </a:rPr>
            <a:t>en el mundo por el número estimado de víctimas, y el </a:t>
          </a:r>
          <a:r>
            <a:rPr lang="es-MX" sz="1800" b="1" kern="1200" dirty="0" smtClean="0">
              <a:latin typeface="Cambria"/>
              <a:cs typeface="Cambria"/>
            </a:rPr>
            <a:t>tercero</a:t>
          </a:r>
          <a:r>
            <a:rPr lang="es-MX" sz="1800" kern="1200" dirty="0" smtClean="0">
              <a:latin typeface="Cambria"/>
              <a:cs typeface="Cambria"/>
            </a:rPr>
            <a:t> en cuanto a </a:t>
          </a:r>
          <a:r>
            <a:rPr lang="es-MX" sz="1800" b="1" kern="1200" dirty="0" smtClean="0">
              <a:latin typeface="Cambria"/>
              <a:cs typeface="Cambria"/>
            </a:rPr>
            <a:t>delitos</a:t>
          </a:r>
          <a:r>
            <a:rPr lang="es-MX" sz="1800" kern="1200" dirty="0" smtClean="0">
              <a:latin typeface="Cambria"/>
              <a:cs typeface="Cambria"/>
            </a:rPr>
            <a:t> </a:t>
          </a:r>
          <a:r>
            <a:rPr lang="es-MX" sz="1800" b="1" kern="1200" dirty="0" smtClean="0">
              <a:latin typeface="Cambria"/>
              <a:cs typeface="Cambria"/>
            </a:rPr>
            <a:t>cibernéticos</a:t>
          </a:r>
          <a:r>
            <a:rPr lang="es-MX" sz="1800" kern="1200" dirty="0" smtClean="0">
              <a:latin typeface="Cambria"/>
              <a:cs typeface="Cambria"/>
            </a:rPr>
            <a:t>, la mitad de los cuales están relacionados con </a:t>
          </a:r>
          <a:r>
            <a:rPr lang="es-MX" sz="1800" b="1" kern="1200" dirty="0" smtClean="0">
              <a:latin typeface="Cambria"/>
              <a:cs typeface="Cambria"/>
            </a:rPr>
            <a:t>pornografía infantil y trata de menores de edad con fines de explotación sexual</a:t>
          </a:r>
          <a:r>
            <a:rPr lang="es-MX" sz="1800" kern="1200" baseline="30000" dirty="0" smtClean="0">
              <a:latin typeface="Cambria"/>
              <a:cs typeface="Cambria"/>
            </a:rPr>
            <a:t>1</a:t>
          </a:r>
          <a:r>
            <a:rPr lang="es-MX" sz="1800" kern="1200" dirty="0" smtClean="0">
              <a:latin typeface="Cambria"/>
              <a:cs typeface="Cambria"/>
            </a:rPr>
            <a:t>. </a:t>
          </a:r>
          <a:endParaRPr lang="es-MX" sz="1800" b="0" kern="1200" dirty="0">
            <a:latin typeface="Cambria" panose="02040503050406030204" pitchFamily="18" charset="0"/>
          </a:endParaRPr>
        </a:p>
      </dsp:txBody>
      <dsp:txXfrm>
        <a:off x="618874" y="60552"/>
        <a:ext cx="7919375" cy="1651146"/>
      </dsp:txXfrm>
    </dsp:sp>
    <dsp:sp modelId="{112DA4BC-AC35-4830-AE38-D5E4DB0C7368}">
      <dsp:nvSpPr>
        <dsp:cNvPr id="0" name=""/>
        <dsp:cNvSpPr/>
      </dsp:nvSpPr>
      <dsp:spPr>
        <a:xfrm>
          <a:off x="10339" y="294420"/>
          <a:ext cx="1105905" cy="103853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64DB9A-6EC3-4EE1-B5AF-7A380190B007}">
      <dsp:nvSpPr>
        <dsp:cNvPr id="0" name=""/>
        <dsp:cNvSpPr/>
      </dsp:nvSpPr>
      <dsp:spPr>
        <a:xfrm>
          <a:off x="1152146" y="2160242"/>
          <a:ext cx="7443042" cy="8308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59470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Cambria" panose="02040503050406030204" pitchFamily="18" charset="0"/>
            </a:rPr>
            <a:t>En primaria, el tema tratado con mayor frecuencia con las mujeres es el de “Relaciones sexuales” (60.0%) y el menos tratado fue “Placer” (7.7%).</a:t>
          </a:r>
          <a:endParaRPr lang="es-MX" sz="1800" b="0" kern="1200" dirty="0">
            <a:latin typeface="Cambria" panose="02040503050406030204" pitchFamily="18" charset="0"/>
          </a:endParaRPr>
        </a:p>
      </dsp:txBody>
      <dsp:txXfrm>
        <a:off x="1152146" y="2160242"/>
        <a:ext cx="7443042" cy="830828"/>
      </dsp:txXfrm>
    </dsp:sp>
    <dsp:sp modelId="{3D636C22-60AF-43CF-83B3-3DD697C40E86}">
      <dsp:nvSpPr>
        <dsp:cNvPr id="0" name=""/>
        <dsp:cNvSpPr/>
      </dsp:nvSpPr>
      <dsp:spPr>
        <a:xfrm>
          <a:off x="504052" y="1944214"/>
          <a:ext cx="1038535" cy="103853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E1E057-46E5-4B68-95C3-189AC52EDFB7}">
      <dsp:nvSpPr>
        <dsp:cNvPr id="0" name=""/>
        <dsp:cNvSpPr/>
      </dsp:nvSpPr>
      <dsp:spPr>
        <a:xfrm>
          <a:off x="1152146" y="3312368"/>
          <a:ext cx="7443042" cy="8308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5947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Cambria" panose="02040503050406030204" pitchFamily="18" charset="0"/>
            </a:rPr>
            <a:t>En secundaria, el tema más tratado fue “Cómo protegerse para prevenir el VIH” (90.3%) y “Cómo protegerse para prevenir un embarazo” (90.2%), el menos tratado fue “Placer” (72.5%).</a:t>
          </a:r>
          <a:endParaRPr lang="es-MX" sz="1800" kern="1200" dirty="0">
            <a:latin typeface="Cambria" panose="02040503050406030204" pitchFamily="18" charset="0"/>
          </a:endParaRPr>
        </a:p>
      </dsp:txBody>
      <dsp:txXfrm>
        <a:off x="1152146" y="3312368"/>
        <a:ext cx="7443042" cy="830828"/>
      </dsp:txXfrm>
    </dsp:sp>
    <dsp:sp modelId="{5EF71357-26ED-4307-9D8C-20EADBE8B423}">
      <dsp:nvSpPr>
        <dsp:cNvPr id="0" name=""/>
        <dsp:cNvSpPr/>
      </dsp:nvSpPr>
      <dsp:spPr>
        <a:xfrm>
          <a:off x="576064" y="3096342"/>
          <a:ext cx="1038535" cy="103853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BE8CC5-CBBC-4B77-A45E-92D62FD33182}">
      <dsp:nvSpPr>
        <dsp:cNvPr id="0" name=""/>
        <dsp:cNvSpPr/>
      </dsp:nvSpPr>
      <dsp:spPr>
        <a:xfrm>
          <a:off x="684796" y="4392487"/>
          <a:ext cx="7919375" cy="83082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5947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Cambria" panose="02040503050406030204" pitchFamily="18" charset="0"/>
            </a:rPr>
            <a:t>En Educación Media Superior, el tema más tratado fue “Implicaciones del uso de alcohol y drogas” (64.3%) y el menos fue la pubertad (26.7%).</a:t>
          </a:r>
          <a:endParaRPr lang="es-MX" sz="1800" kern="1200" dirty="0">
            <a:latin typeface="Cambria" panose="02040503050406030204" pitchFamily="18" charset="0"/>
          </a:endParaRPr>
        </a:p>
      </dsp:txBody>
      <dsp:txXfrm>
        <a:off x="684796" y="4392487"/>
        <a:ext cx="7919375" cy="830828"/>
      </dsp:txXfrm>
    </dsp:sp>
    <dsp:sp modelId="{F92BFFAF-39D3-44B5-8154-29E928382411}">
      <dsp:nvSpPr>
        <dsp:cNvPr id="0" name=""/>
        <dsp:cNvSpPr/>
      </dsp:nvSpPr>
      <dsp:spPr>
        <a:xfrm>
          <a:off x="144014" y="4176469"/>
          <a:ext cx="1038535" cy="103853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137" y="0"/>
            <a:ext cx="3038647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1F820-30FA-4352-98BA-DB6E02C7079F}" type="datetimeFigureOut">
              <a:rPr lang="es-MX" smtClean="0"/>
              <a:pPr/>
              <a:t>30/09/15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137" y="8829675"/>
            <a:ext cx="3038647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A8613-C33A-4149-AE8C-534F25986509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67682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9376A4A-7814-44DA-BE4F-8012178F36E5}" type="datetimeFigureOut">
              <a:rPr lang="es-MX" smtClean="0"/>
              <a:pPr/>
              <a:t>30/09/15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40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FA8C19AC-999C-4E88-8FA0-EA5F6C96969D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776243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C519-D5B5-4A98-A805-6C1688BC4960}" type="slidenum">
              <a:rPr lang="es-MX" smtClean="0"/>
              <a:pPr/>
              <a:t>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9525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C19AC-999C-4E88-8FA0-EA5F6C96969D}" type="slidenum">
              <a:rPr lang="es-MX" smtClean="0">
                <a:solidFill>
                  <a:prstClr val="black"/>
                </a:solidFill>
              </a:rPr>
              <a:pPr/>
              <a:t>1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97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C19AC-999C-4E88-8FA0-EA5F6C96969D}" type="slidenum">
              <a:rPr lang="es-MX" smtClean="0">
                <a:solidFill>
                  <a:prstClr val="black"/>
                </a:solidFill>
              </a:rPr>
              <a:pPr/>
              <a:t>2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95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C19AC-999C-4E88-8FA0-EA5F6C96969D}" type="slidenum">
              <a:rPr lang="es-MX" smtClean="0">
                <a:solidFill>
                  <a:prstClr val="black"/>
                </a:solidFill>
              </a:rPr>
              <a:pPr/>
              <a:t>4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95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C19AC-999C-4E88-8FA0-EA5F6C96969D}" type="slidenum">
              <a:rPr lang="es-MX" smtClean="0">
                <a:solidFill>
                  <a:prstClr val="black"/>
                </a:solidFill>
              </a:rPr>
              <a:pPr/>
              <a:t>6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95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C19AC-999C-4E88-8FA0-EA5F6C96969D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6183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09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SEP\LogoSEP\logosep_t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20029"/>
            <a:ext cx="2664295" cy="10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620688"/>
            <a:ext cx="638651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366"/>
            <a:ext cx="7668344" cy="24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624736" cy="3460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lang="es-MX" sz="2000" b="1" kern="1200" dirty="0">
                <a:solidFill>
                  <a:srgbClr val="4F6228"/>
                </a:solidFill>
                <a:latin typeface="Trajan Pro"/>
                <a:ea typeface="+mn-ea"/>
                <a:cs typeface="Trajan Pro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5E9A36-EA8C-4714-ACE1-9396F7B46461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244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SEP\LogoSEP\logosep_t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20029"/>
            <a:ext cx="2664295" cy="10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620688"/>
            <a:ext cx="638651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366"/>
            <a:ext cx="7668344" cy="24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624736" cy="3460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lang="es-MX" sz="2000" b="1" kern="1200" dirty="0">
                <a:solidFill>
                  <a:srgbClr val="4F6228"/>
                </a:solidFill>
                <a:latin typeface="Trajan Pro"/>
                <a:ea typeface="+mn-ea"/>
                <a:cs typeface="Trajan Pro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5E9A36-EA8C-4714-ACE1-9396F7B46461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2445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SEP\LogoSEP\logosep_t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20029"/>
            <a:ext cx="2664295" cy="10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620688"/>
            <a:ext cx="638651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366"/>
            <a:ext cx="7668344" cy="24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624736" cy="3460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lang="es-MX" sz="2000" b="1" kern="1200" dirty="0">
                <a:solidFill>
                  <a:srgbClr val="4F6228"/>
                </a:solidFill>
                <a:latin typeface="Trajan Pro"/>
                <a:ea typeface="+mn-ea"/>
                <a:cs typeface="Trajan Pro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5E9A36-EA8C-4714-ACE1-9396F7B46461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2445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049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093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3D7F62-C9E1-4BE6-9633-C8513759C82A}" type="slidenum">
              <a:rPr lang="es-MX" smtClean="0">
                <a:solidFill>
                  <a:prstClr val="black"/>
                </a:solidFill>
              </a:rPr>
              <a:pPr/>
              <a:t>‹Nr.›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3D7F62-C9E1-4BE6-9633-C8513759C82A}" type="slidenum">
              <a:rPr lang="es-MX" smtClean="0">
                <a:solidFill>
                  <a:prstClr val="black"/>
                </a:solidFill>
              </a:rPr>
              <a:pPr/>
              <a:t>‹Nr.›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820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18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3D7F62-C9E1-4BE6-9633-C8513759C82A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182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4495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06905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7084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33040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1750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384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89406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19240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9551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0923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093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69151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DB895-DD80-4E59-B9D9-C04744B927D2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5356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DB895-DD80-4E59-B9D9-C04744B927D2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4455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DB895-DD80-4E59-B9D9-C04744B927D2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83887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DB895-DD80-4E59-B9D9-C04744B927D2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830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DB895-DD80-4E59-B9D9-C04744B927D2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2977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DB895-DD80-4E59-B9D9-C04744B927D2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281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DB895-DD80-4E59-B9D9-C04744B927D2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00212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DB895-DD80-4E59-B9D9-C04744B927D2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99432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DB895-DD80-4E59-B9D9-C04744B927D2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99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SEP\LogoSEP\logosep_t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20029"/>
            <a:ext cx="2664295" cy="10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620688"/>
            <a:ext cx="638651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366"/>
            <a:ext cx="7668344" cy="24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624736" cy="3460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lang="es-MX" sz="2000" b="1" kern="1200" dirty="0">
                <a:solidFill>
                  <a:srgbClr val="4F6228"/>
                </a:solidFill>
                <a:latin typeface="Trajan Pro"/>
                <a:ea typeface="+mn-ea"/>
                <a:cs typeface="Trajan Pro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5E9A36-EA8C-4714-ACE1-9396F7B46461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2445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DB895-DD80-4E59-B9D9-C04744B927D2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9798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6DB895-DD80-4E59-B9D9-C04744B927D2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48187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F0BD99-C473-46C8-B2D5-9E5942D15346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1514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SEP\LogoSEP\logosep_t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20029"/>
            <a:ext cx="2664295" cy="10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620688"/>
            <a:ext cx="638651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366"/>
            <a:ext cx="7668344" cy="24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624736" cy="3460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lang="es-MX" sz="2000" b="1" kern="1200" dirty="0">
                <a:solidFill>
                  <a:srgbClr val="4F6228"/>
                </a:solidFill>
                <a:latin typeface="Trajan Pro"/>
                <a:ea typeface="+mn-ea"/>
                <a:cs typeface="Trajan Pro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5E9A36-EA8C-4714-ACE1-9396F7B46461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244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SEP\LogoSEP\logosep_t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20029"/>
            <a:ext cx="2664295" cy="10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620688"/>
            <a:ext cx="638651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366"/>
            <a:ext cx="7668344" cy="24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624736" cy="3460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lang="es-MX" sz="2000" b="1" kern="1200" dirty="0">
                <a:solidFill>
                  <a:srgbClr val="4F6228"/>
                </a:solidFill>
                <a:latin typeface="Trajan Pro"/>
                <a:ea typeface="+mn-ea"/>
                <a:cs typeface="Trajan Pro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5E9A36-EA8C-4714-ACE1-9396F7B46461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244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SEP\LogoSEP\logosep_t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20029"/>
            <a:ext cx="2664295" cy="10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620688"/>
            <a:ext cx="638651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366"/>
            <a:ext cx="7668344" cy="24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624736" cy="3460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lang="es-MX" sz="2000" b="1" kern="1200" dirty="0">
                <a:solidFill>
                  <a:srgbClr val="4F6228"/>
                </a:solidFill>
                <a:latin typeface="Trajan Pro"/>
                <a:ea typeface="+mn-ea"/>
                <a:cs typeface="Trajan Pro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5E9A36-EA8C-4714-ACE1-9396F7B46461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2445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SEP\LogoSEP\logosep_t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20029"/>
            <a:ext cx="2664295" cy="10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620688"/>
            <a:ext cx="638651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366"/>
            <a:ext cx="7668344" cy="24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624736" cy="3460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lang="es-MX" sz="2000" b="1" kern="1200" dirty="0">
                <a:solidFill>
                  <a:srgbClr val="4F6228"/>
                </a:solidFill>
                <a:latin typeface="Trajan Pro"/>
                <a:ea typeface="+mn-ea"/>
                <a:cs typeface="Trajan Pro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5E9A36-EA8C-4714-ACE1-9396F7B46461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2445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SEP\LogoSEP\logosep_t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20029"/>
            <a:ext cx="2664295" cy="10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620688"/>
            <a:ext cx="6386513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366"/>
            <a:ext cx="7668344" cy="24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624736" cy="34605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lang="es-MX" sz="2000" b="1" kern="1200" dirty="0">
                <a:solidFill>
                  <a:srgbClr val="4F6228"/>
                </a:solidFill>
                <a:latin typeface="Trajan Pro"/>
                <a:ea typeface="+mn-ea"/>
                <a:cs typeface="Trajan Pro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5E9A36-EA8C-4714-ACE1-9396F7B46461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244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png"/><Relationship Id="rId22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2544"/>
            <a:ext cx="7668344" cy="24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 descr="interiorpresentacion-horizontal.pn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1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6" r:id="rId2"/>
    <p:sldLayoutId id="2147483707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5" r:id="rId13"/>
    <p:sldLayoutId id="2147483694" r:id="rId14"/>
    <p:sldLayoutId id="2147484012" r:id="rId15"/>
    <p:sldLayoutId id="2147484014" r:id="rId16"/>
    <p:sldLayoutId id="2147484015" r:id="rId17"/>
    <p:sldLayoutId id="2147484016" r:id="rId18"/>
    <p:sldLayoutId id="2147484017" r:id="rId1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A777A-260B-47DB-9CF8-8347748CAF48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7525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99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mailto:claudia.alonso@nube.sep.gob.mx" TargetMode="Externa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9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biblio.juridicas.unam.mx/libros/7/3169/12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0" y="-243408"/>
            <a:ext cx="9189008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6 CuadroTexto"/>
          <p:cNvSpPr txBox="1"/>
          <p:nvPr/>
        </p:nvSpPr>
        <p:spPr>
          <a:xfrm>
            <a:off x="467544" y="764704"/>
            <a:ext cx="4248472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s-MX"/>
            </a:defPPr>
            <a:lvl1pPr indent="0">
              <a:defRPr sz="1400" b="1">
                <a:solidFill>
                  <a:srgbClr val="000000"/>
                </a:solidFill>
                <a:latin typeface="Cambria" pitchFamily="18" charset="0"/>
                <a:cs typeface="Adobe Caslon Pro Bold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MX" dirty="0"/>
              <a:t>1.2. Plan de Estudios 2011 de Educación Básica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184576"/>
          </a:xfrm>
          <a:prstGeom prst="rect">
            <a:avLst/>
          </a:prstGeom>
        </p:spPr>
      </p:pic>
      <p:sp>
        <p:nvSpPr>
          <p:cNvPr id="7" name="26 CuadroTexto"/>
          <p:cNvSpPr txBox="1"/>
          <p:nvPr/>
        </p:nvSpPr>
        <p:spPr>
          <a:xfrm>
            <a:off x="2699792" y="107340"/>
            <a:ext cx="631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 EXPERIENCIAS DEL SECTOR EDUCATIVO</a:t>
            </a:r>
            <a:endParaRPr lang="es-MX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5139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6 CuadroTexto"/>
          <p:cNvSpPr txBox="1"/>
          <p:nvPr/>
        </p:nvSpPr>
        <p:spPr>
          <a:xfrm>
            <a:off x="467544" y="1211570"/>
            <a:ext cx="4849813" cy="4892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400" b="1" kern="1200" dirty="0">
                <a:solidFill>
                  <a:srgbClr val="000000"/>
                </a:solidFill>
                <a:latin typeface="Cambria" pitchFamily="18" charset="0"/>
                <a:ea typeface="+mn-ea"/>
                <a:cs typeface="Adobe Caslon Pro Bold"/>
              </a:rPr>
              <a:t>1.3. </a:t>
            </a:r>
            <a:r>
              <a:rPr lang="es-MX" sz="1400" b="1" kern="1200" dirty="0" smtClean="0">
                <a:solidFill>
                  <a:srgbClr val="000000"/>
                </a:solidFill>
                <a:latin typeface="Cambria" pitchFamily="18" charset="0"/>
                <a:ea typeface="+mn-ea"/>
                <a:cs typeface="Adobe Caslon Pro Bold"/>
              </a:rPr>
              <a:t> Plane</a:t>
            </a:r>
            <a:r>
              <a:rPr lang="es-MX" sz="1400" b="1" dirty="0" smtClean="0">
                <a:solidFill>
                  <a:srgbClr val="000000"/>
                </a:solidFill>
                <a:latin typeface="Cambria" pitchFamily="18" charset="0"/>
                <a:cs typeface="Adobe Caslon Pro Bold"/>
              </a:rPr>
              <a:t>s y programas de </a:t>
            </a:r>
            <a:r>
              <a:rPr lang="es-MX" sz="1400" b="1" kern="1200" dirty="0" smtClean="0">
                <a:solidFill>
                  <a:srgbClr val="000000"/>
                </a:solidFill>
                <a:latin typeface="Cambria" pitchFamily="18" charset="0"/>
                <a:ea typeface="+mn-ea"/>
                <a:cs typeface="Adobe Caslon Pro Bold"/>
              </a:rPr>
              <a:t>Educación </a:t>
            </a:r>
            <a:r>
              <a:rPr lang="es-MX" sz="1400" b="1" kern="1200" dirty="0">
                <a:solidFill>
                  <a:srgbClr val="000000"/>
                </a:solidFill>
                <a:latin typeface="Cambria" pitchFamily="18" charset="0"/>
                <a:ea typeface="+mn-ea"/>
                <a:cs typeface="Adobe Caslon Pro Bold"/>
              </a:rPr>
              <a:t>Media Superior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24" y="1931891"/>
            <a:ext cx="8748464" cy="2721245"/>
          </a:xfrm>
          <a:prstGeom prst="rect">
            <a:avLst/>
          </a:prstGeom>
        </p:spPr>
      </p:pic>
      <p:sp>
        <p:nvSpPr>
          <p:cNvPr id="7" name="26 CuadroTexto"/>
          <p:cNvSpPr txBox="1"/>
          <p:nvPr/>
        </p:nvSpPr>
        <p:spPr>
          <a:xfrm>
            <a:off x="2699792" y="107340"/>
            <a:ext cx="631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 EXPERIENCIAS DEL SECTOR EDUCATIVO</a:t>
            </a:r>
            <a:endParaRPr lang="es-MX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391587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6 CuadroTexto"/>
          <p:cNvSpPr txBox="1"/>
          <p:nvPr/>
        </p:nvSpPr>
        <p:spPr>
          <a:xfrm>
            <a:off x="539552" y="980728"/>
            <a:ext cx="4849813" cy="4892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400" b="1" kern="1200" dirty="0" smtClean="0">
                <a:solidFill>
                  <a:srgbClr val="000000"/>
                </a:solidFill>
                <a:latin typeface="Cambria" pitchFamily="18" charset="0"/>
                <a:ea typeface="+mn-ea"/>
                <a:cs typeface="Adobe Caslon Pro Bold"/>
              </a:rPr>
              <a:t>1.4. Planes y programas </a:t>
            </a:r>
            <a:r>
              <a:rPr lang="es-MX" sz="1400" b="1" dirty="0" smtClean="0">
                <a:solidFill>
                  <a:srgbClr val="000000"/>
                </a:solidFill>
                <a:latin typeface="Cambria" pitchFamily="18" charset="0"/>
                <a:cs typeface="Adobe Caslon Pro Bold"/>
              </a:rPr>
              <a:t>de </a:t>
            </a:r>
            <a:r>
              <a:rPr lang="es-MX" sz="1400" b="1" kern="1200" dirty="0" smtClean="0">
                <a:solidFill>
                  <a:srgbClr val="000000"/>
                </a:solidFill>
                <a:latin typeface="Cambria" pitchFamily="18" charset="0"/>
                <a:ea typeface="+mn-ea"/>
                <a:cs typeface="Adobe Caslon Pro Bold"/>
              </a:rPr>
              <a:t>Educación Superior</a:t>
            </a:r>
            <a:endParaRPr lang="es-MX" sz="1400" b="1" kern="1200" dirty="0">
              <a:solidFill>
                <a:srgbClr val="000000"/>
              </a:solidFill>
              <a:latin typeface="Cambria" pitchFamily="18" charset="0"/>
              <a:ea typeface="+mn-ea"/>
              <a:cs typeface="Adobe Caslon Pro Bold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10105"/>
            <a:ext cx="8064896" cy="4051143"/>
          </a:xfrm>
          <a:prstGeom prst="rect">
            <a:avLst/>
          </a:prstGeom>
        </p:spPr>
      </p:pic>
      <p:sp>
        <p:nvSpPr>
          <p:cNvPr id="7" name="26 CuadroTexto"/>
          <p:cNvSpPr txBox="1"/>
          <p:nvPr/>
        </p:nvSpPr>
        <p:spPr>
          <a:xfrm>
            <a:off x="2699792" y="107340"/>
            <a:ext cx="631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 EXPERIENCIAS DEL SECTOR EDUCATIVO</a:t>
            </a:r>
            <a:endParaRPr lang="es-MX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9507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07504" y="692696"/>
            <a:ext cx="8856984" cy="4278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Cada ser humano está constituido a partir de </a:t>
            </a:r>
            <a:r>
              <a:rPr lang="es-ES_tradnl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diferentes planos que lo definen como persona</a:t>
            </a:r>
            <a:r>
              <a:rPr lang="es-ES_tradnl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. Esos planos son, a grandes rasgos, lo físico, lo cognitivo, lo emocional, lo sociocultural y lo espiritual. Estos planos definen necesidades, potencialidades y derechos para garantizar su desarrollo pleno. </a:t>
            </a:r>
          </a:p>
          <a:p>
            <a:pPr algn="just"/>
            <a:endParaRPr lang="es-ES_tradnl" sz="17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La sexualidad es parte integral de la vida humana desde el nacimiento hasta que morimos</a:t>
            </a:r>
            <a:r>
              <a:rPr lang="es-ES_tradnl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, por lo mismo, está presente en todos los planos descritos. Es un eje fundamental que está íntimamente ligado a las etapas del desarrollo etario, fisiológico, psicológico, mental y social.</a:t>
            </a:r>
          </a:p>
          <a:p>
            <a:pPr algn="just"/>
            <a:endParaRPr lang="es-MX" sz="17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700" dirty="0" smtClean="0">
                <a:latin typeface="Cambria" panose="02040503050406030204" pitchFamily="18" charset="0"/>
              </a:rPr>
              <a:t>“La </a:t>
            </a:r>
            <a:r>
              <a:rPr lang="es-MX" sz="1700" b="1" dirty="0">
                <a:latin typeface="Cambria" panose="02040503050406030204" pitchFamily="18" charset="0"/>
              </a:rPr>
              <a:t>sexualidad humana </a:t>
            </a:r>
            <a:r>
              <a:rPr lang="es-MX" sz="1700" dirty="0">
                <a:latin typeface="Cambria" panose="02040503050406030204" pitchFamily="18" charset="0"/>
              </a:rPr>
              <a:t>abarca al </a:t>
            </a:r>
            <a:r>
              <a:rPr lang="es-MX" sz="1700" dirty="0" smtClean="0">
                <a:latin typeface="Cambria" panose="02040503050406030204" pitchFamily="18" charset="0"/>
              </a:rPr>
              <a:t>sexo, </a:t>
            </a:r>
            <a:r>
              <a:rPr lang="es-MX" sz="1700" dirty="0">
                <a:latin typeface="Cambria" panose="02040503050406030204" pitchFamily="18" charset="0"/>
              </a:rPr>
              <a:t>las identidades y los papeles de género, el erotismo, el placer, la intimidad, la reproducción, la orientación y la preferencia sexual. Se vive y se expresa a través de pensamientos, fantasías, deseos, afectos, creencias, actitudes, valores, conductas, prácticas, papeles y relaciones entre personas. Que se expresa de manera diferente, según las diversas sociedades, culturas y épocas </a:t>
            </a:r>
            <a:r>
              <a:rPr lang="es-MX" sz="1700" dirty="0" smtClean="0">
                <a:latin typeface="Cambria" panose="02040503050406030204" pitchFamily="18" charset="0"/>
              </a:rPr>
              <a:t>históricas” (OMS, 2006).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700" dirty="0" smtClean="0">
              <a:latin typeface="Cambria" panose="02040503050406030204" pitchFamily="18" charset="0"/>
            </a:endParaRPr>
          </a:p>
        </p:txBody>
      </p:sp>
      <p:sp>
        <p:nvSpPr>
          <p:cNvPr id="5" name="5 Rectángulo"/>
          <p:cNvSpPr/>
          <p:nvPr/>
        </p:nvSpPr>
        <p:spPr>
          <a:xfrm>
            <a:off x="1763688" y="3171"/>
            <a:ext cx="738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MARCO TEÓRICO - CONCEPTUAL DE LA SEXUALIDAD HUMANA Y LA EDUCACIÓN INTEGRAL DE LA SEXUALIDAD </a:t>
            </a:r>
            <a:endParaRPr lang="es-MX" b="1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  <p:pic>
        <p:nvPicPr>
          <p:cNvPr id="4" name="Imagen 3" descr="slog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5013176"/>
            <a:ext cx="4796462" cy="145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5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Marcador de contenido 2"/>
          <p:cNvSpPr txBox="1">
            <a:spLocks/>
          </p:cNvSpPr>
          <p:nvPr/>
        </p:nvSpPr>
        <p:spPr>
          <a:xfrm>
            <a:off x="442799" y="963487"/>
            <a:ext cx="3905116" cy="188944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920"/>
              </a:lnSpc>
              <a:spcBef>
                <a:spcPts val="0"/>
              </a:spcBef>
            </a:pP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Posterior a la Declaración Ministerial “Prevenir con Educación” (2008), la </a:t>
            </a:r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SEP consideró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para los programas 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de estudio de Secundaria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el</a:t>
            </a:r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 MODELO DE LOS CUATRO HOLONES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para la educación sexual. No obstante, </a:t>
            </a:r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su comprensión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se ha dificultado </a:t>
            </a:r>
            <a:r>
              <a:rPr lang="es-ES_tradnl" sz="1400" dirty="0" smtClean="0">
                <a:solidFill>
                  <a:prstClr val="black"/>
                </a:solidFill>
                <a:latin typeface="Cambria" pitchFamily="18" charset="0"/>
              </a:rPr>
              <a:t>por parte del personal educativo</a:t>
            </a:r>
            <a:r>
              <a:rPr lang="es-ES_tradnl" sz="1400" b="1" dirty="0" smtClean="0">
                <a:solidFill>
                  <a:prstClr val="black"/>
                </a:solidFill>
                <a:latin typeface="Cambria" pitchFamily="18" charset="0"/>
              </a:rPr>
              <a:t>.</a:t>
            </a:r>
          </a:p>
          <a:p>
            <a:pPr algn="just">
              <a:lnSpc>
                <a:spcPts val="1920"/>
              </a:lnSpc>
              <a:spcBef>
                <a:spcPts val="0"/>
              </a:spcBef>
            </a:pPr>
            <a:endParaRPr lang="es-MX" sz="1400" dirty="0" smtClean="0">
              <a:solidFill>
                <a:prstClr val="black"/>
              </a:solidFill>
              <a:latin typeface="Cambria" pitchFamily="18" charset="0"/>
            </a:endParaRPr>
          </a:p>
          <a:p>
            <a:pPr algn="just">
              <a:lnSpc>
                <a:spcPts val="1920"/>
              </a:lnSpc>
              <a:spcBef>
                <a:spcPts val="200"/>
              </a:spcBef>
            </a:pPr>
            <a:endParaRPr lang="es-ES_tradnl" sz="1400" dirty="0" smtClean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60" name="5 Rectángulo"/>
          <p:cNvSpPr/>
          <p:nvPr/>
        </p:nvSpPr>
        <p:spPr>
          <a:xfrm>
            <a:off x="1763688" y="3171"/>
            <a:ext cx="738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MARCO TEÓRICO - CONCEPTUAL DE LA SEXUALIDAD HUMANA Y LA EDUCACIÓN INTEGRAL DE LA SEXUALIDAD </a:t>
            </a:r>
            <a:endParaRPr lang="es-MX" b="1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  <p:grpSp>
        <p:nvGrpSpPr>
          <p:cNvPr id="68" name="67 Grupo"/>
          <p:cNvGrpSpPr/>
          <p:nvPr/>
        </p:nvGrpSpPr>
        <p:grpSpPr>
          <a:xfrm>
            <a:off x="680951" y="3212188"/>
            <a:ext cx="3296288" cy="2975352"/>
            <a:chOff x="225517" y="2361294"/>
            <a:chExt cx="2696805" cy="4693164"/>
          </a:xfrm>
        </p:grpSpPr>
        <p:sp>
          <p:nvSpPr>
            <p:cNvPr id="8" name="7 CuadroTexto"/>
            <p:cNvSpPr txBox="1"/>
            <p:nvPr/>
          </p:nvSpPr>
          <p:spPr>
            <a:xfrm>
              <a:off x="889051" y="5603941"/>
              <a:ext cx="1550701" cy="1450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b="1" dirty="0" smtClean="0">
                  <a:solidFill>
                    <a:prstClr val="black"/>
                  </a:solidFill>
                  <a:latin typeface="Cambria" pitchFamily="18" charset="0"/>
                </a:rPr>
                <a:t>MODELO DE LOS HOLONES SEXUALES</a:t>
              </a: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225517" y="4722447"/>
              <a:ext cx="1446229" cy="104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b="1" dirty="0" smtClean="0">
                  <a:solidFill>
                    <a:prstClr val="black"/>
                  </a:solidFill>
                  <a:latin typeface="Cambria" pitchFamily="18" charset="0"/>
                </a:rPr>
                <a:t>REPRODUCTIVIDAD</a:t>
              </a: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437860" y="2710435"/>
              <a:ext cx="1058542" cy="64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b="1" dirty="0" smtClean="0">
                  <a:solidFill>
                    <a:prstClr val="black"/>
                  </a:solidFill>
                  <a:latin typeface="Cambria" pitchFamily="18" charset="0"/>
                </a:rPr>
                <a:t>EROTISMO</a:t>
              </a: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1861522" y="2796482"/>
              <a:ext cx="934237" cy="64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algn="ctr">
                <a:defRPr sz="1400">
                  <a:latin typeface="Cambria" pitchFamily="18" charset="0"/>
                </a:defRPr>
              </a:lvl1pPr>
            </a:lstStyle>
            <a:p>
              <a:r>
                <a:rPr lang="es-MX" sz="1000" b="1" dirty="0">
                  <a:solidFill>
                    <a:prstClr val="black"/>
                  </a:solidFill>
                </a:rPr>
                <a:t>GÉNERO</a:t>
              </a:r>
            </a:p>
          </p:txBody>
        </p:sp>
        <p:sp>
          <p:nvSpPr>
            <p:cNvPr id="20" name="19 Elipse"/>
            <p:cNvSpPr/>
            <p:nvPr/>
          </p:nvSpPr>
          <p:spPr>
            <a:xfrm>
              <a:off x="383997" y="4227184"/>
              <a:ext cx="1129271" cy="150546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00" dirty="0">
                <a:solidFill>
                  <a:prstClr val="black"/>
                </a:solidFill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1837913" y="4657580"/>
              <a:ext cx="1009323" cy="104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 algn="ctr">
                <a:defRPr sz="1400">
                  <a:latin typeface="Cambria" pitchFamily="18" charset="0"/>
                </a:defRPr>
              </a:lvl1pPr>
            </a:lstStyle>
            <a:p>
              <a:r>
                <a:rPr lang="es-MX" sz="1000" b="1" dirty="0" smtClean="0">
                  <a:solidFill>
                    <a:prstClr val="black"/>
                  </a:solidFill>
                </a:rPr>
                <a:t>AFECTIVIDAD</a:t>
              </a:r>
              <a:endParaRPr lang="es-MX" sz="1000" b="1" dirty="0">
                <a:solidFill>
                  <a:prstClr val="black"/>
                </a:solidFill>
              </a:endParaRPr>
            </a:p>
          </p:txBody>
        </p:sp>
        <p:sp>
          <p:nvSpPr>
            <p:cNvPr id="23" name="22 Elipse"/>
            <p:cNvSpPr/>
            <p:nvPr/>
          </p:nvSpPr>
          <p:spPr>
            <a:xfrm>
              <a:off x="1793051" y="4227184"/>
              <a:ext cx="1129271" cy="150546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00" dirty="0">
                <a:solidFill>
                  <a:prstClr val="black"/>
                </a:solidFill>
              </a:endParaRPr>
            </a:p>
          </p:txBody>
        </p:sp>
        <p:sp>
          <p:nvSpPr>
            <p:cNvPr id="24" name="23 Elipse"/>
            <p:cNvSpPr/>
            <p:nvPr/>
          </p:nvSpPr>
          <p:spPr>
            <a:xfrm>
              <a:off x="383997" y="2361294"/>
              <a:ext cx="1129271" cy="15054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00" dirty="0">
                <a:solidFill>
                  <a:prstClr val="black"/>
                </a:solidFill>
              </a:endParaRPr>
            </a:p>
          </p:txBody>
        </p:sp>
        <p:sp>
          <p:nvSpPr>
            <p:cNvPr id="25" name="24 Elipse"/>
            <p:cNvSpPr/>
            <p:nvPr/>
          </p:nvSpPr>
          <p:spPr>
            <a:xfrm>
              <a:off x="1781618" y="2366085"/>
              <a:ext cx="1129271" cy="15054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00" dirty="0">
                <a:solidFill>
                  <a:prstClr val="black"/>
                </a:solidFill>
              </a:endParaRPr>
            </a:p>
          </p:txBody>
        </p:sp>
        <p:cxnSp>
          <p:nvCxnSpPr>
            <p:cNvPr id="26" name="25 Conector recto"/>
            <p:cNvCxnSpPr/>
            <p:nvPr/>
          </p:nvCxnSpPr>
          <p:spPr>
            <a:xfrm>
              <a:off x="1347661" y="3632663"/>
              <a:ext cx="554955" cy="91440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"/>
            <p:cNvCxnSpPr>
              <a:stCxn id="25" idx="3"/>
              <a:endCxn id="20" idx="7"/>
            </p:cNvCxnSpPr>
            <p:nvPr/>
          </p:nvCxnSpPr>
          <p:spPr>
            <a:xfrm flipH="1">
              <a:off x="1347890" y="3651083"/>
              <a:ext cx="599105" cy="79657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>
              <a:stCxn id="24" idx="4"/>
              <a:endCxn id="20" idx="0"/>
            </p:cNvCxnSpPr>
            <p:nvPr/>
          </p:nvCxnSpPr>
          <p:spPr>
            <a:xfrm>
              <a:off x="948632" y="3866763"/>
              <a:ext cx="0" cy="360421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45 Conector recto"/>
            <p:cNvCxnSpPr/>
            <p:nvPr/>
          </p:nvCxnSpPr>
          <p:spPr>
            <a:xfrm>
              <a:off x="1503069" y="3111630"/>
              <a:ext cx="268350" cy="4791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46 Conector recto"/>
            <p:cNvCxnSpPr/>
            <p:nvPr/>
          </p:nvCxnSpPr>
          <p:spPr>
            <a:xfrm>
              <a:off x="1513268" y="5003981"/>
              <a:ext cx="268350" cy="4791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Conector recto"/>
            <p:cNvCxnSpPr/>
            <p:nvPr/>
          </p:nvCxnSpPr>
          <p:spPr>
            <a:xfrm>
              <a:off x="2328640" y="3866763"/>
              <a:ext cx="0" cy="360421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27 Elipse"/>
          <p:cNvSpPr/>
          <p:nvPr/>
        </p:nvSpPr>
        <p:spPr>
          <a:xfrm>
            <a:off x="6023609" y="4510055"/>
            <a:ext cx="1616696" cy="13880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35" name="2 Subtítulo"/>
          <p:cNvSpPr>
            <a:spLocks noGrp="1"/>
          </p:cNvSpPr>
          <p:nvPr>
            <p:ph type="subTitle" idx="1"/>
          </p:nvPr>
        </p:nvSpPr>
        <p:spPr>
          <a:xfrm>
            <a:off x="6057876" y="4699864"/>
            <a:ext cx="1580353" cy="1008409"/>
          </a:xfrm>
        </p:spPr>
        <p:txBody>
          <a:bodyPr/>
          <a:lstStyle/>
          <a:p>
            <a:r>
              <a:rPr lang="es-MX" sz="1400" b="1" dirty="0" smtClean="0">
                <a:solidFill>
                  <a:schemeClr val="tx1"/>
                </a:solidFill>
                <a:latin typeface="Cambria" pitchFamily="18" charset="0"/>
              </a:rPr>
              <a:t>SEXUALIDAD COMO SIGNIFICADO SOCIAL </a:t>
            </a:r>
          </a:p>
        </p:txBody>
      </p:sp>
      <p:sp>
        <p:nvSpPr>
          <p:cNvPr id="69" name="68 Elipse"/>
          <p:cNvSpPr/>
          <p:nvPr/>
        </p:nvSpPr>
        <p:spPr>
          <a:xfrm>
            <a:off x="7171343" y="3184385"/>
            <a:ext cx="974003" cy="8721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70" name="69 Elipse"/>
          <p:cNvSpPr/>
          <p:nvPr/>
        </p:nvSpPr>
        <p:spPr>
          <a:xfrm>
            <a:off x="5404968" y="3229784"/>
            <a:ext cx="969922" cy="8640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71" name="70 CuadroTexto"/>
          <p:cNvSpPr txBox="1"/>
          <p:nvPr/>
        </p:nvSpPr>
        <p:spPr>
          <a:xfrm>
            <a:off x="5501132" y="3523332"/>
            <a:ext cx="777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400">
                <a:latin typeface="Cambria" pitchFamily="18" charset="0"/>
              </a:defRPr>
            </a:lvl1pPr>
          </a:lstStyle>
          <a:p>
            <a:r>
              <a:rPr lang="es-MX" sz="1200" b="1" dirty="0" smtClean="0">
                <a:solidFill>
                  <a:prstClr val="black"/>
                </a:solidFill>
              </a:rPr>
              <a:t>SEXO</a:t>
            </a:r>
            <a:endParaRPr lang="es-MX" sz="1200" b="1" dirty="0">
              <a:solidFill>
                <a:prstClr val="black"/>
              </a:solidFill>
            </a:endParaRPr>
          </a:p>
        </p:txBody>
      </p:sp>
      <p:sp>
        <p:nvSpPr>
          <p:cNvPr id="72" name="71 CuadroTexto"/>
          <p:cNvSpPr txBox="1"/>
          <p:nvPr/>
        </p:nvSpPr>
        <p:spPr>
          <a:xfrm>
            <a:off x="7218698" y="3281542"/>
            <a:ext cx="91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400">
                <a:latin typeface="Cambria" pitchFamily="18" charset="0"/>
              </a:defRPr>
            </a:lvl1pPr>
          </a:lstStyle>
          <a:p>
            <a:r>
              <a:rPr lang="es-MX" sz="1200" b="1" dirty="0" smtClean="0">
                <a:solidFill>
                  <a:prstClr val="black"/>
                </a:solidFill>
              </a:rPr>
              <a:t>Sociedad</a:t>
            </a:r>
          </a:p>
          <a:p>
            <a:r>
              <a:rPr lang="es-MX" sz="1200" b="1" dirty="0" smtClean="0">
                <a:solidFill>
                  <a:prstClr val="black"/>
                </a:solidFill>
              </a:rPr>
              <a:t>Cultura</a:t>
            </a:r>
          </a:p>
          <a:p>
            <a:r>
              <a:rPr lang="es-MX" sz="1200" b="1" dirty="0" smtClean="0">
                <a:solidFill>
                  <a:prstClr val="black"/>
                </a:solidFill>
              </a:rPr>
              <a:t>Historia</a:t>
            </a:r>
            <a:endParaRPr lang="es-MX" sz="1200" b="1" dirty="0">
              <a:solidFill>
                <a:prstClr val="black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6534425" y="3352741"/>
            <a:ext cx="33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+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73" name="2 Subtítulo"/>
          <p:cNvSpPr txBox="1">
            <a:spLocks/>
          </p:cNvSpPr>
          <p:nvPr/>
        </p:nvSpPr>
        <p:spPr>
          <a:xfrm>
            <a:off x="6502104" y="3981351"/>
            <a:ext cx="362773" cy="20685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 smtClean="0">
                <a:solidFill>
                  <a:prstClr val="black"/>
                </a:solidFill>
                <a:latin typeface="Cambria" pitchFamily="18" charset="0"/>
              </a:rPr>
              <a:t>=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  </a:t>
            </a:r>
          </a:p>
        </p:txBody>
      </p:sp>
      <p:sp>
        <p:nvSpPr>
          <p:cNvPr id="75" name="74 CuadroTexto"/>
          <p:cNvSpPr txBox="1"/>
          <p:nvPr/>
        </p:nvSpPr>
        <p:spPr>
          <a:xfrm>
            <a:off x="5091318" y="865758"/>
            <a:ext cx="3547118" cy="2056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20"/>
              </a:lnSpc>
              <a:spcBef>
                <a:spcPts val="200"/>
              </a:spcBef>
            </a:pP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La </a:t>
            </a:r>
            <a:r>
              <a:rPr lang="es-MX" sz="1400" b="1" dirty="0">
                <a:solidFill>
                  <a:prstClr val="black"/>
                </a:solidFill>
                <a:latin typeface="Cambria" pitchFamily="18" charset="0"/>
              </a:rPr>
              <a:t>VISIÓN HISTÓRICA  Y  SOCIO ANTROPOLÓGICA DE LA SEXUALIDAD 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A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porta 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en ubicar la sexualidad como producto de construcciones  sociales que surgen como resultado de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relaciones de poder 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y prácticas en contextos históricos,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políticos sociales, culturales y económicos 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entre otros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9552" y="632435"/>
            <a:ext cx="8928992" cy="736163"/>
          </a:xfrm>
        </p:spPr>
        <p:txBody>
          <a:bodyPr/>
          <a:lstStyle/>
          <a:p>
            <a:pPr algn="l"/>
            <a:r>
              <a:rPr lang="es-ES_tradnl" sz="1450" b="1" dirty="0" smtClean="0">
                <a:latin typeface="Cambria" pitchFamily="18" charset="0"/>
              </a:rPr>
              <a:t>UNESCO </a:t>
            </a:r>
            <a:br>
              <a:rPr lang="es-ES_tradnl" sz="1450" b="1" dirty="0" smtClean="0">
                <a:latin typeface="Cambria" pitchFamily="18" charset="0"/>
              </a:rPr>
            </a:br>
            <a:r>
              <a:rPr lang="es-ES_tradnl" sz="1450" b="1" dirty="0" smtClean="0">
                <a:latin typeface="Cambria" pitchFamily="18" charset="0"/>
              </a:rPr>
              <a:t>Pocas personas jóvenes </a:t>
            </a:r>
            <a:r>
              <a:rPr lang="es-ES_tradnl" sz="1450" b="1" dirty="0">
                <a:latin typeface="Cambria" pitchFamily="18" charset="0"/>
              </a:rPr>
              <a:t>reciben </a:t>
            </a:r>
            <a:r>
              <a:rPr lang="es-ES_tradnl" sz="1450" b="1" dirty="0" smtClean="0">
                <a:latin typeface="Cambria" pitchFamily="18" charset="0"/>
              </a:rPr>
              <a:t>adecuada </a:t>
            </a:r>
            <a:r>
              <a:rPr lang="es-ES_tradnl" sz="1450" b="1" dirty="0">
                <a:latin typeface="Cambria" pitchFamily="18" charset="0"/>
              </a:rPr>
              <a:t>preparación para la vida sexual. </a:t>
            </a:r>
            <a:r>
              <a:rPr lang="es-ES_tradnl" sz="1450" dirty="0" smtClean="0">
                <a:latin typeface="Cambria" pitchFamily="18" charset="0"/>
              </a:rPr>
              <a:t>Esto </a:t>
            </a:r>
            <a:r>
              <a:rPr lang="es-ES_tradnl" sz="1450" b="1" dirty="0" smtClean="0">
                <a:latin typeface="Cambria" pitchFamily="18" charset="0"/>
              </a:rPr>
              <a:t>los </a:t>
            </a:r>
            <a:r>
              <a:rPr lang="es-ES_tradnl" sz="1450" b="1" dirty="0">
                <a:latin typeface="Cambria" pitchFamily="18" charset="0"/>
              </a:rPr>
              <a:t>hace potencialmente vulnerables </a:t>
            </a:r>
            <a:r>
              <a:rPr lang="es-ES_tradnl" sz="1450" dirty="0">
                <a:latin typeface="Cambria" pitchFamily="18" charset="0"/>
              </a:rPr>
              <a:t>frente a la coerción, el abuso, la explotación, el embarazo </a:t>
            </a:r>
            <a:r>
              <a:rPr lang="es-ES_tradnl" sz="1450" dirty="0" smtClean="0">
                <a:latin typeface="Cambria" pitchFamily="18" charset="0"/>
              </a:rPr>
              <a:t> no </a:t>
            </a:r>
            <a:r>
              <a:rPr lang="es-ES_tradnl" sz="1450" dirty="0">
                <a:latin typeface="Cambria" pitchFamily="18" charset="0"/>
              </a:rPr>
              <a:t>planificado y </a:t>
            </a:r>
            <a:r>
              <a:rPr lang="es-ES_tradnl" sz="1450" dirty="0" smtClean="0">
                <a:latin typeface="Cambria" pitchFamily="18" charset="0"/>
              </a:rPr>
              <a:t>las ITS.</a:t>
            </a:r>
            <a:endParaRPr lang="es-MX" sz="1450" dirty="0">
              <a:latin typeface="Cambria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56314" y="1561689"/>
            <a:ext cx="6810426" cy="4968551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_tradnl" sz="1600" b="1" dirty="0" smtClean="0">
                <a:solidFill>
                  <a:schemeClr val="tx1"/>
                </a:solidFill>
                <a:latin typeface="Cambria" pitchFamily="18" charset="0"/>
              </a:rPr>
              <a:t>MORALISTA </a:t>
            </a:r>
            <a:r>
              <a:rPr lang="es-ES_tradnl" sz="1400" b="1" dirty="0" smtClean="0">
                <a:solidFill>
                  <a:schemeClr val="tx1"/>
                </a:solidFill>
                <a:latin typeface="Cambria" pitchFamily="18" charset="0"/>
              </a:rPr>
              <a:t>(de abstinencia)</a:t>
            </a:r>
          </a:p>
          <a:p>
            <a:pPr marL="263525" algn="just"/>
            <a:r>
              <a:rPr lang="es-MX" sz="1300" dirty="0" smtClean="0">
                <a:solidFill>
                  <a:schemeClr val="tx1"/>
                </a:solidFill>
                <a:latin typeface="Cambria" pitchFamily="18" charset="0"/>
              </a:rPr>
              <a:t>Transmite formas de comportamiento o costumbres sociales consideradas como deseables por uno o varios grupos </a:t>
            </a:r>
            <a:r>
              <a:rPr lang="es-MX" sz="1300" b="1" dirty="0" smtClean="0">
                <a:solidFill>
                  <a:schemeClr val="tx1"/>
                </a:solidFill>
                <a:latin typeface="Cambria" pitchFamily="18" charset="0"/>
              </a:rPr>
              <a:t>hegemónicos, basándose en sus juicios de valor</a:t>
            </a:r>
            <a:endParaRPr lang="es-MX" sz="13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l"/>
            <a:endParaRPr lang="es-ES_tradnl" sz="1300" dirty="0" smtClean="0">
              <a:solidFill>
                <a:schemeClr val="tx1"/>
              </a:solidFill>
              <a:latin typeface="Cambria" pitchFamily="18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s-ES_tradnl" sz="1600" b="1" dirty="0" smtClean="0">
                <a:solidFill>
                  <a:schemeClr val="tx1"/>
                </a:solidFill>
                <a:latin typeface="Cambria" pitchFamily="18" charset="0"/>
              </a:rPr>
              <a:t>BIOLÓGICO-FUNCIONALISTA  </a:t>
            </a:r>
            <a:r>
              <a:rPr lang="es-ES_tradnl" sz="1400" b="1" dirty="0" smtClean="0">
                <a:solidFill>
                  <a:schemeClr val="tx1"/>
                </a:solidFill>
                <a:latin typeface="Cambria" pitchFamily="18" charset="0"/>
              </a:rPr>
              <a:t>(buen comportamiento)</a:t>
            </a:r>
          </a:p>
          <a:p>
            <a:pPr marL="263525" algn="just"/>
            <a:r>
              <a:rPr lang="es-MX" sz="1300" dirty="0" smtClean="0">
                <a:solidFill>
                  <a:schemeClr val="tx1"/>
                </a:solidFill>
                <a:latin typeface="Cambria" pitchFamily="18" charset="0"/>
              </a:rPr>
              <a:t>Centrado </a:t>
            </a:r>
            <a:r>
              <a:rPr lang="es-MX" sz="1300" dirty="0">
                <a:solidFill>
                  <a:schemeClr val="tx1"/>
                </a:solidFill>
                <a:latin typeface="Cambria" pitchFamily="18" charset="0"/>
              </a:rPr>
              <a:t>en informar cómo funciona </a:t>
            </a:r>
            <a:r>
              <a:rPr lang="es-MX" sz="1300" dirty="0" smtClean="0">
                <a:solidFill>
                  <a:schemeClr val="tx1"/>
                </a:solidFill>
                <a:latin typeface="Cambria" pitchFamily="18" charset="0"/>
              </a:rPr>
              <a:t>el </a:t>
            </a:r>
            <a:r>
              <a:rPr lang="es-MX" sz="1300" dirty="0">
                <a:solidFill>
                  <a:schemeClr val="tx1"/>
                </a:solidFill>
                <a:latin typeface="Cambria" pitchFamily="18" charset="0"/>
              </a:rPr>
              <a:t>cuerpo pero orientado a la función reproductiva. </a:t>
            </a:r>
            <a:endParaRPr lang="es-MX" sz="13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just"/>
            <a:endParaRPr lang="es-MX" sz="1300" dirty="0">
              <a:solidFill>
                <a:schemeClr val="tx1"/>
              </a:solidFill>
              <a:latin typeface="Cambria" pitchFamily="18" charset="0"/>
            </a:endParaRP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s-ES_tradnl" sz="1600" b="1" dirty="0">
                <a:solidFill>
                  <a:prstClr val="black"/>
                </a:solidFill>
                <a:latin typeface="Cambria" pitchFamily="18" charset="0"/>
              </a:rPr>
              <a:t>PREVENTIVO O PATOLOGISTA </a:t>
            </a:r>
            <a:r>
              <a:rPr lang="es-ES_tradnl" sz="1400" b="1" dirty="0">
                <a:solidFill>
                  <a:prstClr val="black"/>
                </a:solidFill>
                <a:latin typeface="Cambria" pitchFamily="18" charset="0"/>
              </a:rPr>
              <a:t>(de riesgo)</a:t>
            </a:r>
          </a:p>
          <a:p>
            <a:pPr marL="263525" lvl="0" algn="just"/>
            <a:r>
              <a:rPr lang="es-ES_tradnl" sz="1300" dirty="0">
                <a:solidFill>
                  <a:schemeClr val="tx1"/>
                </a:solidFill>
                <a:latin typeface="Cambria" pitchFamily="18" charset="0"/>
              </a:rPr>
              <a:t>Previene sobre las consecuencias negativas del ejercicio de la sexualidad (ITS/VIH, embarazos no deseados, etc.). Limitado a hacer énfasis en las consecuencias de las conductas, sin ayudar a desarrollar competencias para la autonomía.</a:t>
            </a:r>
          </a:p>
          <a:p>
            <a:pPr lvl="0" algn="just"/>
            <a:endParaRPr lang="es-ES_tradnl" sz="800" b="1" dirty="0">
              <a:solidFill>
                <a:prstClr val="black"/>
              </a:solidFill>
              <a:latin typeface="Cambria" pitchFamily="18" charset="0"/>
            </a:endParaRPr>
          </a:p>
          <a:p>
            <a:pPr marL="285750" lvl="0" indent="-285750" algn="l">
              <a:lnSpc>
                <a:spcPts val="1680"/>
              </a:lnSpc>
              <a:buFont typeface="Arial" pitchFamily="34" charset="0"/>
              <a:buChar char="•"/>
            </a:pPr>
            <a:r>
              <a:rPr lang="es-ES_tradnl" sz="1600" b="1" dirty="0">
                <a:solidFill>
                  <a:prstClr val="black"/>
                </a:solidFill>
                <a:latin typeface="Cambria" pitchFamily="18" charset="0"/>
              </a:rPr>
              <a:t>INTEGRADOR </a:t>
            </a:r>
            <a:r>
              <a:rPr lang="es-ES_tradnl" sz="1400" b="1" dirty="0">
                <a:solidFill>
                  <a:prstClr val="black"/>
                </a:solidFill>
                <a:latin typeface="Cambria" pitchFamily="18" charset="0"/>
              </a:rPr>
              <a:t>(comprensivo/integral)</a:t>
            </a:r>
            <a:endParaRPr lang="es-MX" sz="1400" b="1" dirty="0">
              <a:solidFill>
                <a:prstClr val="black"/>
              </a:solidFill>
              <a:latin typeface="Cambria" pitchFamily="18" charset="0"/>
            </a:endParaRPr>
          </a:p>
          <a:p>
            <a:pPr marL="263525" algn="just"/>
            <a:r>
              <a:rPr lang="es-ES_tradnl" sz="1300" dirty="0">
                <a:solidFill>
                  <a:schemeClr val="tx1"/>
                </a:solidFill>
                <a:latin typeface="Cambria" pitchFamily="18" charset="0"/>
              </a:rPr>
              <a:t>Disciplinas sociales y biomédicas contribuyen a un enfoque integrador e integral de la sexualidad. Su base son los derechos humanos, la igualdad de género, la cultura, el entorno y las necesidades de desarrollo de los grupos con quienes se está trabajando.</a:t>
            </a:r>
          </a:p>
          <a:p>
            <a:pPr marL="263525" lvl="0" algn="l"/>
            <a:endParaRPr lang="es-ES_tradnl" sz="800" dirty="0">
              <a:solidFill>
                <a:prstClr val="black"/>
              </a:solidFill>
              <a:latin typeface="Cambria" pitchFamily="18" charset="0"/>
            </a:endParaRPr>
          </a:p>
          <a:p>
            <a:pPr marL="285750" lvl="0" indent="-285750" algn="l">
              <a:lnSpc>
                <a:spcPts val="1680"/>
              </a:lnSpc>
              <a:buFont typeface="Arial" pitchFamily="34" charset="0"/>
              <a:buChar char="•"/>
            </a:pPr>
            <a:r>
              <a:rPr lang="es-ES_tradnl" sz="1600" b="1" dirty="0">
                <a:solidFill>
                  <a:prstClr val="black"/>
                </a:solidFill>
                <a:latin typeface="Cambria" pitchFamily="18" charset="0"/>
              </a:rPr>
              <a:t>DE DESARROLLO </a:t>
            </a:r>
            <a:r>
              <a:rPr lang="es-ES_tradnl" sz="1400" b="1" dirty="0">
                <a:solidFill>
                  <a:prstClr val="black"/>
                </a:solidFill>
                <a:latin typeface="Cambria" pitchFamily="18" charset="0"/>
              </a:rPr>
              <a:t>(desarrollo y bienestar)</a:t>
            </a:r>
            <a:endParaRPr lang="es-MX" sz="1400" b="1" dirty="0">
              <a:solidFill>
                <a:prstClr val="black"/>
              </a:solidFill>
              <a:latin typeface="Cambria" pitchFamily="18" charset="0"/>
            </a:endParaRPr>
          </a:p>
          <a:p>
            <a:pPr marL="263525" lvl="0" algn="just"/>
            <a:r>
              <a:rPr lang="es-ES_tradnl" sz="1300" dirty="0">
                <a:solidFill>
                  <a:schemeClr val="tx1"/>
                </a:solidFill>
                <a:latin typeface="Cambria" pitchFamily="18" charset="0"/>
              </a:rPr>
              <a:t>Sexualidad vista desde todos sus componentes y no sólo de salud. Educación para el desarrollo humano en todo el espectro de edades y para el ejercicio de derechos humanos incluyendo los Derechos Sexuales y Reproductivos.  Desarrolla competencias para la vida y la participación ciudadana.</a:t>
            </a:r>
            <a:endParaRPr lang="es-MX" sz="13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7" name="6 Abrir llave"/>
          <p:cNvSpPr/>
          <p:nvPr/>
        </p:nvSpPr>
        <p:spPr>
          <a:xfrm>
            <a:off x="1473384" y="1580945"/>
            <a:ext cx="453204" cy="4968551"/>
          </a:xfrm>
          <a:prstGeom prst="leftBrace">
            <a:avLst>
              <a:gd name="adj1" fmla="val 0"/>
              <a:gd name="adj2" fmla="val 50000"/>
            </a:avLst>
          </a:prstGeom>
          <a:ln w="571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7 Rectángulo"/>
          <p:cNvSpPr/>
          <p:nvPr/>
        </p:nvSpPr>
        <p:spPr>
          <a:xfrm>
            <a:off x="139552" y="3068960"/>
            <a:ext cx="1322382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Cambria" pitchFamily="18" charset="0"/>
              </a:rPr>
              <a:t>Enfoques </a:t>
            </a:r>
            <a:r>
              <a:rPr lang="es-MX" dirty="0" smtClean="0">
                <a:latin typeface="Cambria" pitchFamily="18" charset="0"/>
              </a:rPr>
              <a:t>de  </a:t>
            </a:r>
            <a:r>
              <a:rPr lang="es-MX" b="1" dirty="0" smtClean="0">
                <a:latin typeface="Cambria" pitchFamily="18" charset="0"/>
              </a:rPr>
              <a:t>Educación Sexual </a:t>
            </a:r>
          </a:p>
          <a:p>
            <a:pPr algn="ctr"/>
            <a:r>
              <a:rPr lang="es-MX" dirty="0" smtClean="0">
                <a:latin typeface="Cambria" pitchFamily="18" charset="0"/>
              </a:rPr>
              <a:t>en los  </a:t>
            </a:r>
            <a:r>
              <a:rPr lang="es-MX" b="1" dirty="0">
                <a:latin typeface="Cambria" pitchFamily="18" charset="0"/>
              </a:rPr>
              <a:t>últimos 50 años:  </a:t>
            </a:r>
          </a:p>
        </p:txBody>
      </p:sp>
      <p:sp>
        <p:nvSpPr>
          <p:cNvPr id="9" name="5 Rectángulo"/>
          <p:cNvSpPr/>
          <p:nvPr/>
        </p:nvSpPr>
        <p:spPr>
          <a:xfrm>
            <a:off x="1763688" y="3171"/>
            <a:ext cx="7380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MARCO TEÓRICO- CONCEPTUAL DE LA SEXUALIDAD HUMANA Y LA EDUCACIÓN INTEGRAL DE LA SEXUALIDAD </a:t>
            </a:r>
            <a:endParaRPr lang="es-MX" sz="1600" b="1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5948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251520" y="650050"/>
            <a:ext cx="4176464" cy="5632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prstClr val="black"/>
                </a:solidFill>
                <a:latin typeface="Cambria" panose="02040503050406030204" pitchFamily="18" charset="0"/>
              </a:rPr>
              <a:t>Conforme al Consenso de Montevideo (2011), se requiere 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“implementar </a:t>
            </a:r>
            <a:r>
              <a:rPr lang="es-MX" b="1" dirty="0">
                <a:solidFill>
                  <a:prstClr val="black"/>
                </a:solidFill>
                <a:latin typeface="Cambria" panose="02040503050406030204" pitchFamily="18" charset="0"/>
              </a:rPr>
              <a:t>Programas de educación integral para la sexualidad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, desde la primera infancia, respetando la autonomía progresiva del niño y de la niña y las decisiones informadas de adolescentes y jóvenes sobre sexualidad, con </a:t>
            </a:r>
            <a:r>
              <a:rPr lang="es-MX" b="1" dirty="0">
                <a:solidFill>
                  <a:prstClr val="black"/>
                </a:solidFill>
                <a:latin typeface="Cambria" panose="02040503050406030204" pitchFamily="18" charset="0"/>
              </a:rPr>
              <a:t>enfoque participativo, intercultural, de género y de derechos humanos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”</a:t>
            </a:r>
            <a:r>
              <a:rPr lang="es-MX" dirty="0"/>
              <a:t>.</a:t>
            </a:r>
            <a:endParaRPr lang="es-MX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dirty="0" smtClean="0">
              <a:solidFill>
                <a:prstClr val="black"/>
              </a:solidFill>
              <a:latin typeface="Cambria"/>
              <a:ea typeface="MS Mincho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“La </a:t>
            </a:r>
            <a:r>
              <a:rPr lang="es-ES_tradnl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educación sexual integral es la mejor fuente de información objetiva y científica para </a:t>
            </a:r>
            <a:r>
              <a:rPr lang="es-ES_tradnl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equipar a niños, niñas y adolescentes de los conocimientos y habilidades necesarias para lograr su bienestar, ejercer sus derechos y desarrollarse </a:t>
            </a:r>
            <a:r>
              <a:rPr lang="es-ES_tradnl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plenamente</a:t>
            </a:r>
            <a:r>
              <a:rPr lang="es-ES_tradnl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”</a:t>
            </a:r>
            <a:endParaRPr lang="es-MX" dirty="0" smtClean="0">
              <a:latin typeface="Cambria" panose="02040503050406030204" pitchFamily="18" charset="0"/>
            </a:endParaRPr>
          </a:p>
        </p:txBody>
      </p:sp>
      <p:sp>
        <p:nvSpPr>
          <p:cNvPr id="5" name="5 Rectángulo"/>
          <p:cNvSpPr/>
          <p:nvPr/>
        </p:nvSpPr>
        <p:spPr>
          <a:xfrm>
            <a:off x="1763688" y="3171"/>
            <a:ext cx="738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MARCO TEÓRICO - CONCEPTUAL DE LA SEXUALIDAD HUMANA Y LA EDUCACIÓN INTEGRAL DE LA SEXUALIDAD </a:t>
            </a:r>
            <a:endParaRPr lang="es-MX" b="1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  <p:pic>
        <p:nvPicPr>
          <p:cNvPr id="6" name="Imagen 5" descr="muñecos 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836712"/>
            <a:ext cx="4281899" cy="401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9512" y="829274"/>
            <a:ext cx="32403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EIS </a:t>
            </a:r>
            <a:r>
              <a:rPr lang="es-ES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según</a:t>
            </a:r>
            <a:r>
              <a:rPr lang="es-ES" b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 UNESCO</a:t>
            </a:r>
            <a:r>
              <a:rPr lang="es-ES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:</a:t>
            </a:r>
          </a:p>
          <a:p>
            <a:pPr algn="just"/>
            <a:endParaRPr lang="es-ES" sz="1600" dirty="0" smtClean="0">
              <a:solidFill>
                <a:prstClr val="black"/>
              </a:solidFill>
              <a:latin typeface="Cambria" pitchFamily="18" charset="0"/>
              <a:ea typeface="Calibri"/>
              <a:cs typeface="Arial"/>
            </a:endParaRPr>
          </a:p>
          <a:p>
            <a:pPr algn="just"/>
            <a:r>
              <a:rPr lang="es-ES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“Un </a:t>
            </a:r>
            <a:r>
              <a:rPr lang="es-ES" sz="1600" b="1" dirty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enfoque culturalmente </a:t>
            </a:r>
            <a:r>
              <a:rPr lang="es-ES" sz="1600" dirty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relevante y </a:t>
            </a:r>
            <a:r>
              <a:rPr lang="es-ES" sz="1600" b="1" dirty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apropiado a la edad </a:t>
            </a:r>
            <a:r>
              <a:rPr lang="es-ES" sz="1600" dirty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del participante, que enseña sobre el </a:t>
            </a:r>
            <a:r>
              <a:rPr lang="es-ES" sz="1600" b="1" dirty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sexo</a:t>
            </a:r>
            <a:r>
              <a:rPr lang="es-ES" sz="1600" dirty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 y las </a:t>
            </a:r>
            <a:r>
              <a:rPr lang="es-ES" sz="1600" b="1" dirty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relaciones interpersonales </a:t>
            </a:r>
            <a:r>
              <a:rPr lang="es-ES" sz="1600" dirty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a través del uso de </a:t>
            </a:r>
            <a:r>
              <a:rPr lang="es-ES" sz="1600" b="1" dirty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información científicamente rigurosa, realista y sin prejuicios de </a:t>
            </a:r>
            <a:r>
              <a:rPr lang="es-ES" sz="1600" b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valor</a:t>
            </a:r>
            <a:r>
              <a:rPr lang="es-ES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.</a:t>
            </a:r>
          </a:p>
          <a:p>
            <a:pPr algn="just"/>
            <a:endParaRPr lang="es-ES" sz="1600" dirty="0" smtClean="0">
              <a:solidFill>
                <a:prstClr val="black"/>
              </a:solidFill>
              <a:latin typeface="Cambria" pitchFamily="18" charset="0"/>
              <a:ea typeface="Calibri"/>
              <a:cs typeface="Arial"/>
            </a:endParaRPr>
          </a:p>
          <a:p>
            <a:pPr algn="just"/>
            <a:r>
              <a:rPr lang="es-ES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La </a:t>
            </a:r>
            <a:r>
              <a:rPr lang="es-ES" sz="1600" b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educación en sexualidad </a:t>
            </a:r>
            <a:r>
              <a:rPr lang="es-ES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brinda a la persona la </a:t>
            </a:r>
            <a:r>
              <a:rPr lang="es-ES" sz="1600" b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oportunidad de explorar</a:t>
            </a:r>
            <a:r>
              <a:rPr lang="es-ES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 sus propios </a:t>
            </a:r>
            <a:r>
              <a:rPr lang="es-ES" sz="1600" b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valores y actitudes</a:t>
            </a:r>
            <a:r>
              <a:rPr lang="es-ES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 y </a:t>
            </a:r>
            <a:r>
              <a:rPr lang="es-ES" sz="1600" b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desarrollar habilidades </a:t>
            </a:r>
            <a:r>
              <a:rPr lang="es-ES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de </a:t>
            </a:r>
            <a:r>
              <a:rPr lang="es-ES" sz="1600" b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comunicación</a:t>
            </a:r>
            <a:r>
              <a:rPr lang="es-ES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, </a:t>
            </a:r>
            <a:r>
              <a:rPr lang="es-ES" sz="1600" b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toma de decisiones</a:t>
            </a:r>
            <a:r>
              <a:rPr lang="es-ES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 y </a:t>
            </a:r>
            <a:r>
              <a:rPr lang="es-ES" sz="1600" b="1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reducción de riesgos </a:t>
            </a:r>
            <a:r>
              <a:rPr lang="es-ES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respecto de muchos aspectos de la sexualidad” </a:t>
            </a:r>
            <a:r>
              <a:rPr lang="es-MX" sz="1600" dirty="0" smtClean="0">
                <a:solidFill>
                  <a:prstClr val="black"/>
                </a:solidFill>
                <a:latin typeface="Cambria" pitchFamily="18" charset="0"/>
              </a:rPr>
              <a:t>*</a:t>
            </a:r>
            <a:r>
              <a:rPr lang="es-ES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Arial"/>
              </a:rPr>
              <a:t> . </a:t>
            </a:r>
            <a:r>
              <a:rPr lang="es-MX" sz="1600" dirty="0" smtClean="0">
                <a:solidFill>
                  <a:prstClr val="black"/>
                </a:solidFill>
                <a:latin typeface="Cambria" pitchFamily="18" charset="0"/>
                <a:ea typeface="Calibri"/>
                <a:cs typeface="Times New Roman"/>
              </a:rPr>
              <a:t>    </a:t>
            </a:r>
            <a:endParaRPr lang="es-MX" sz="16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7504" y="6357228"/>
            <a:ext cx="74349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prstClr val="black"/>
                </a:solidFill>
              </a:rPr>
              <a:t>* Educación Integral de la Sexualidad: Conceptos, Enfoques y Competencias. Unesco, Santiago de Chile, 2014. Página 38.</a:t>
            </a:r>
          </a:p>
          <a:p>
            <a:endParaRPr lang="es-MX" sz="1100" dirty="0">
              <a:solidFill>
                <a:prstClr val="black"/>
              </a:solidFill>
            </a:endParaRPr>
          </a:p>
          <a:p>
            <a:endParaRPr lang="es-MX" sz="1100" dirty="0">
              <a:solidFill>
                <a:prstClr val="black"/>
              </a:solidFill>
            </a:endParaRPr>
          </a:p>
        </p:txBody>
      </p:sp>
      <p:sp>
        <p:nvSpPr>
          <p:cNvPr id="7" name="1 Rectángulo"/>
          <p:cNvSpPr/>
          <p:nvPr/>
        </p:nvSpPr>
        <p:spPr>
          <a:xfrm>
            <a:off x="3707904" y="692696"/>
            <a:ext cx="5292080" cy="5693865"/>
          </a:xfrm>
          <a:prstGeom prst="rect">
            <a:avLst/>
          </a:prstGeom>
          <a:ln w="28575">
            <a:solidFill>
              <a:srgbClr val="8A209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sz="1400" dirty="0" smtClean="0">
                <a:latin typeface="Cambria" pitchFamily="18" charset="0"/>
              </a:rPr>
              <a:t>La escuela representa un </a:t>
            </a:r>
            <a:r>
              <a:rPr lang="es-MX" sz="1400" dirty="0">
                <a:latin typeface="Cambria" pitchFamily="18" charset="0"/>
              </a:rPr>
              <a:t>espacio donde </a:t>
            </a:r>
            <a:r>
              <a:rPr lang="es-MX" sz="1400" b="1" dirty="0">
                <a:latin typeface="Cambria" pitchFamily="18" charset="0"/>
              </a:rPr>
              <a:t>jóvenes y personas adultas participan de procesos de enseñanza aprendizaje y de reflexión respecto a lo que sucede en su entorno y con relación a sí mismos/as, para lo cual la educación integral en sexualidad constituye una herramienta valiosa que fortalece la toma de decisiones de las niñas, niños y adolescentes como sujetos de derechos y en un plano de igualdad. </a:t>
            </a:r>
            <a:endParaRPr lang="es-MX" sz="1400" b="1" dirty="0" smtClean="0">
              <a:latin typeface="Cambria" pitchFamily="18" charset="0"/>
            </a:endParaRPr>
          </a:p>
          <a:p>
            <a:pPr algn="just"/>
            <a:endParaRPr lang="es-MX" sz="1400" b="1" dirty="0">
              <a:latin typeface="Cambria" pitchFamily="18" charset="0"/>
            </a:endParaRPr>
          </a:p>
          <a:p>
            <a:pPr marL="628650" indent="-342900"/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Permite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 que 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niños,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niñas y 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jóvenes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:</a:t>
            </a:r>
            <a:endParaRPr lang="es-MX" sz="1400" dirty="0">
              <a:solidFill>
                <a:prstClr val="black"/>
              </a:solidFill>
              <a:latin typeface="Cambria" pitchFamily="18" charset="0"/>
            </a:endParaRPr>
          </a:p>
          <a:p>
            <a:pPr marL="628650" lvl="2" indent="-342900">
              <a:buFont typeface="Wingdings" pitchFamily="2" charset="2"/>
              <a:buChar char="ü"/>
            </a:pPr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Identifiquen las relaciones de poder que subyacen en sus diversas interacciones interpersonales, sociales, culturales y económicas, entre otras.</a:t>
            </a:r>
          </a:p>
          <a:p>
            <a:pPr marL="628650" lvl="2" indent="-342900">
              <a:buFont typeface="Wingdings" pitchFamily="2" charset="2"/>
              <a:buChar char="ü"/>
            </a:pPr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Conozcan y disfruten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su sexualidad.</a:t>
            </a:r>
          </a:p>
          <a:p>
            <a:pPr marL="628650" lvl="2" indent="-342900">
              <a:buFont typeface="Wingdings" pitchFamily="2" charset="2"/>
              <a:buChar char="ü"/>
            </a:pPr>
            <a:r>
              <a:rPr lang="es-MX" sz="1400" b="1" dirty="0">
                <a:solidFill>
                  <a:prstClr val="black"/>
                </a:solidFill>
                <a:latin typeface="Cambria" pitchFamily="18" charset="0"/>
              </a:rPr>
              <a:t>Conozcan sus derechos 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sexuales y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reproductivos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</a:p>
          <a:p>
            <a:pPr marL="628650" lvl="2" indent="-342900">
              <a:buFont typeface="Wingdings" pitchFamily="2" charset="2"/>
              <a:buChar char="ü"/>
            </a:pP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Tomen </a:t>
            </a:r>
            <a:r>
              <a:rPr lang="es-MX" sz="1400" b="1" dirty="0">
                <a:solidFill>
                  <a:prstClr val="black"/>
                </a:solidFill>
                <a:latin typeface="Cambria" pitchFamily="18" charset="0"/>
              </a:rPr>
              <a:t>decisiones informadas 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sobre el inicio de su vida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sexual.</a:t>
            </a:r>
            <a:endParaRPr lang="es-MX" sz="1400" dirty="0">
              <a:solidFill>
                <a:prstClr val="black"/>
              </a:solidFill>
              <a:latin typeface="Cambria" pitchFamily="18" charset="0"/>
            </a:endParaRPr>
          </a:p>
          <a:p>
            <a:pPr marL="628650" lvl="2" indent="-342900">
              <a:buFont typeface="Wingdings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 Construyan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su </a:t>
            </a:r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proyecto </a:t>
            </a:r>
            <a:r>
              <a:rPr lang="es-MX" sz="1400" b="1" dirty="0">
                <a:solidFill>
                  <a:prstClr val="black"/>
                </a:solidFill>
                <a:latin typeface="Cambria" pitchFamily="18" charset="0"/>
              </a:rPr>
              <a:t>de vida donde concluir sus estudios sea el eje central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.</a:t>
            </a:r>
          </a:p>
          <a:p>
            <a:pPr marL="628650" lvl="2" indent="-342900">
              <a:buFont typeface="Wingdings" pitchFamily="2" charset="2"/>
              <a:buChar char="ü"/>
            </a:pP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s-MX" sz="1400" b="1" dirty="0">
                <a:solidFill>
                  <a:prstClr val="black"/>
                </a:solidFill>
                <a:latin typeface="Cambria" pitchFamily="18" charset="0"/>
              </a:rPr>
              <a:t>Eviten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 conductas de riesgo </a:t>
            </a:r>
          </a:p>
          <a:p>
            <a:pPr marL="628650" lvl="2" indent="-342900">
              <a:buFont typeface="Wingdings" pitchFamily="2" charset="2"/>
              <a:buChar char="ü"/>
            </a:pPr>
            <a:endParaRPr lang="es-MX" sz="1400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628650" indent="-342900"/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Involucra acciones </a:t>
            </a:r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para prevenir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:</a:t>
            </a:r>
          </a:p>
          <a:p>
            <a:pPr marL="628650" lvl="2" indent="-342900">
              <a:buFont typeface="Wingdings" pitchFamily="2" charset="2"/>
              <a:buChar char="Ø"/>
            </a:pPr>
            <a:r>
              <a:rPr lang="es-MX" sz="1400" b="1" dirty="0">
                <a:solidFill>
                  <a:prstClr val="black"/>
                </a:solidFill>
                <a:latin typeface="Cambria" pitchFamily="18" charset="0"/>
              </a:rPr>
              <a:t>E</a:t>
            </a:r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mbarazo </a:t>
            </a:r>
            <a:r>
              <a:rPr lang="es-MX" sz="1400" b="1" dirty="0">
                <a:solidFill>
                  <a:prstClr val="black"/>
                </a:solidFill>
                <a:latin typeface="Cambria" pitchFamily="18" charset="0"/>
              </a:rPr>
              <a:t>no planeado 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en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adolescentes. </a:t>
            </a:r>
          </a:p>
          <a:p>
            <a:pPr marL="628650" lvl="2" indent="-342900">
              <a:buFont typeface="Wingdings" pitchFamily="2" charset="2"/>
              <a:buChar char="Ø"/>
            </a:pPr>
            <a:r>
              <a:rPr lang="es-MX" sz="1400" b="1" dirty="0">
                <a:solidFill>
                  <a:prstClr val="black"/>
                </a:solidFill>
                <a:latin typeface="Cambria" pitchFamily="18" charset="0"/>
              </a:rPr>
              <a:t>I</a:t>
            </a:r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nfecciones de trasmisión sexual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o VIH/Sida. </a:t>
            </a:r>
          </a:p>
          <a:p>
            <a:pPr marL="628650" lvl="2" indent="-342900">
              <a:buFont typeface="Wingdings" pitchFamily="2" charset="2"/>
              <a:buChar char="Ø"/>
            </a:pPr>
            <a:r>
              <a:rPr lang="es-MX" sz="1400" b="1" dirty="0">
                <a:solidFill>
                  <a:prstClr val="black"/>
                </a:solidFill>
                <a:latin typeface="Cambria" pitchFamily="18" charset="0"/>
              </a:rPr>
              <a:t>R</a:t>
            </a:r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elaciones violentas 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en general y en el noviazgo</a:t>
            </a:r>
            <a:r>
              <a:rPr lang="es-MX" sz="1400" dirty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es-MX" sz="1400" dirty="0" smtClean="0">
              <a:solidFill>
                <a:prstClr val="black"/>
              </a:solidFill>
              <a:latin typeface="Cambria" pitchFamily="18" charset="0"/>
            </a:endParaRPr>
          </a:p>
          <a:p>
            <a:pPr marL="628650" lvl="2" indent="-342900">
              <a:buFont typeface="Wingdings" pitchFamily="2" charset="2"/>
              <a:buChar char="Ø"/>
            </a:pP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Ser víctimas de </a:t>
            </a:r>
            <a:r>
              <a:rPr lang="es-MX" sz="1400" b="1" dirty="0" smtClean="0">
                <a:solidFill>
                  <a:prstClr val="black"/>
                </a:solidFill>
                <a:latin typeface="Cambria" pitchFamily="18" charset="0"/>
              </a:rPr>
              <a:t>abuso, trata y pornografía</a:t>
            </a:r>
            <a:r>
              <a:rPr lang="es-MX" sz="1400" dirty="0" smtClean="0">
                <a:solidFill>
                  <a:prstClr val="black"/>
                </a:solidFill>
                <a:latin typeface="Cambria" pitchFamily="18" charset="0"/>
              </a:rPr>
              <a:t>.</a:t>
            </a:r>
            <a:endParaRPr lang="es-MX" sz="1400" dirty="0" smtClean="0">
              <a:solidFill>
                <a:prstClr val="black"/>
              </a:solidFill>
              <a:latin typeface="Adobe Caslon Pro" pitchFamily="18" charset="0"/>
            </a:endParaRPr>
          </a:p>
        </p:txBody>
      </p:sp>
      <p:sp>
        <p:nvSpPr>
          <p:cNvPr id="8" name="5 Rectángulo"/>
          <p:cNvSpPr/>
          <p:nvPr/>
        </p:nvSpPr>
        <p:spPr>
          <a:xfrm>
            <a:off x="1763688" y="3171"/>
            <a:ext cx="7380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MARCO TEÓRICO- CONCEPTUAL DE LA SEXUALIDAD HUMANA Y LA EDUCACIÓN INTEGRAL DE LA SEXUALIDAD </a:t>
            </a:r>
            <a:endParaRPr lang="es-MX" sz="1600" b="1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1054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323230" y="764704"/>
            <a:ext cx="8353226" cy="56861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600" b="1" dirty="0" smtClean="0">
                <a:solidFill>
                  <a:prstClr val="black"/>
                </a:solidFill>
                <a:latin typeface="Cambria" pitchFamily="18" charset="0"/>
              </a:rPr>
              <a:t>OBJETIVO GENERAL:</a:t>
            </a:r>
          </a:p>
          <a:p>
            <a:pPr algn="just">
              <a:spcAft>
                <a:spcPts val="600"/>
              </a:spcAft>
            </a:pPr>
            <a:r>
              <a:rPr lang="es-MX" sz="1450" dirty="0">
                <a:solidFill>
                  <a:prstClr val="black"/>
                </a:solidFill>
                <a:latin typeface="Cambria" pitchFamily="18" charset="0"/>
              </a:rPr>
              <a:t>Renovar </a:t>
            </a:r>
            <a:r>
              <a:rPr lang="es-MX" sz="1450" dirty="0" smtClean="0">
                <a:solidFill>
                  <a:prstClr val="black"/>
                </a:solidFill>
                <a:latin typeface="Cambria" pitchFamily="18" charset="0"/>
              </a:rPr>
              <a:t>la política educativa emprendida por el Sistema Educativo Nacional para </a:t>
            </a:r>
            <a:r>
              <a:rPr lang="es-MX" sz="1450" dirty="0">
                <a:solidFill>
                  <a:prstClr val="black"/>
                </a:solidFill>
                <a:latin typeface="Cambria" pitchFamily="18" charset="0"/>
              </a:rPr>
              <a:t>garantizar una educación integral en sexualidad basada en evidencia científica; que considere tanto la dimensión biológica, como la cognitiva psicológica, social, cultural, económica y política; respetuosa de los derechos humanos y de la dignidad de la persona, para coadyuvar en la calidad educativa así como el acceso, permanencia y conclusión de los estudios de las niñas, niños, adolescentes y </a:t>
            </a:r>
            <a:r>
              <a:rPr lang="es-MX" sz="1450" dirty="0" smtClean="0">
                <a:solidFill>
                  <a:prstClr val="black"/>
                </a:solidFill>
                <a:latin typeface="Cambria" pitchFamily="18" charset="0"/>
              </a:rPr>
              <a:t>jóvenes, en el marco de la reforma educativa.</a:t>
            </a:r>
          </a:p>
          <a:p>
            <a:pPr lvl="0" algn="just">
              <a:lnSpc>
                <a:spcPct val="150000"/>
              </a:lnSpc>
            </a:pPr>
            <a:r>
              <a:rPr lang="es-MX" sz="1600" b="1" dirty="0" smtClean="0">
                <a:solidFill>
                  <a:prstClr val="black"/>
                </a:solidFill>
                <a:latin typeface="Cambria" pitchFamily="18" charset="0"/>
              </a:rPr>
              <a:t>OBJETIVOS ESPECÍFICOS:</a:t>
            </a:r>
          </a:p>
          <a:p>
            <a:pPr marL="342900" lvl="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Garantizar una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educación integral en sexualidad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, para impulsar y fortalecer el desarrollo psicosexual de las niñas, niños, adolescentes y jóvenes.</a:t>
            </a:r>
          </a:p>
          <a:p>
            <a:pPr marL="342900" lvl="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Promover el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respeto, la protección y el ejercicio de los derechos sexuales y reproductivos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, así como garantizar ambientes de convivencia basada en los principios de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igualdad en la diversidad.</a:t>
            </a:r>
          </a:p>
          <a:p>
            <a:pPr marL="342900" lvl="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Impedir que el embarazo en adolescentes sea causa de deserción escolar</a:t>
            </a:r>
          </a:p>
          <a:p>
            <a:pPr marL="342900" lvl="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Promover acciones para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prevenir el contagio de VIH-SIDA 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e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Infecciones de Trasmisión Sexual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</a:p>
          <a:p>
            <a:pPr marL="342900" lvl="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Promover que la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continuidad de los estudios 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sea parte del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plan de vida 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de las y los adolescentes y jóvenes. </a:t>
            </a:r>
          </a:p>
          <a:p>
            <a:pPr marL="342900" lvl="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Desarrollar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estrategias 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para fortalecer la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participación de madres y padres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marL="342900" lvl="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Desarrollar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capacidades para autocuidado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evitando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 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la discriminación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, el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abuso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 y la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violencia sexual.</a:t>
            </a:r>
          </a:p>
          <a:p>
            <a:pPr marL="342900" lvl="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Desarrollar propuestas para </a:t>
            </a:r>
            <a:r>
              <a:rPr lang="es-MX" sz="1450" b="1" dirty="0">
                <a:solidFill>
                  <a:prstClr val="black"/>
                </a:solidFill>
                <a:latin typeface="Cambria" panose="02040503050406030204" pitchFamily="18" charset="0"/>
              </a:rPr>
              <a:t>fortalecer experiencias en educación inicial y preescolar en coordinación con padres, madres</a:t>
            </a:r>
            <a:r>
              <a:rPr lang="es-MX" sz="1450" dirty="0">
                <a:solidFill>
                  <a:prstClr val="black"/>
                </a:solidFill>
                <a:latin typeface="Cambria" panose="02040503050406030204" pitchFamily="18" charset="0"/>
              </a:rPr>
              <a:t>, así como con otros actores</a:t>
            </a:r>
            <a:endParaRPr lang="es-MX" sz="1450" dirty="0" smtClean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4" name="26 CuadroTexto"/>
          <p:cNvSpPr txBox="1"/>
          <p:nvPr/>
        </p:nvSpPr>
        <p:spPr>
          <a:xfrm>
            <a:off x="6876256" y="107340"/>
            <a:ext cx="213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OBJETIVOS</a:t>
            </a:r>
            <a:endParaRPr lang="es-MX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2195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6 CuadroTexto"/>
          <p:cNvSpPr txBox="1"/>
          <p:nvPr/>
        </p:nvSpPr>
        <p:spPr>
          <a:xfrm>
            <a:off x="5148064" y="494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cs typeface="Adobe Caslon Pro Bold"/>
              </a:defRPr>
            </a:lvl1pPr>
          </a:lstStyle>
          <a:p>
            <a:r>
              <a:rPr lang="es-MX" sz="1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METAS</a:t>
            </a:r>
            <a:endParaRPr lang="es-MX" sz="1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9512" y="620688"/>
            <a:ext cx="8856984" cy="60478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600" b="1">
                <a:solidFill>
                  <a:schemeClr val="accent4">
                    <a:lumMod val="20000"/>
                    <a:lumOff val="80000"/>
                  </a:schemeClr>
                </a:solidFill>
                <a:latin typeface="Cambria" pitchFamily="18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es-MX" sz="1800" dirty="0">
                <a:solidFill>
                  <a:srgbClr val="000000"/>
                </a:solidFill>
              </a:rPr>
              <a:t>Meta Nacional de la ENAPEA</a:t>
            </a:r>
            <a:r>
              <a:rPr lang="es-MX" sz="1800" dirty="0" smtClean="0">
                <a:solidFill>
                  <a:srgbClr val="000000"/>
                </a:solidFill>
              </a:rPr>
              <a:t>:</a:t>
            </a:r>
            <a:endParaRPr lang="es-MX" sz="1800" b="0" dirty="0" smtClean="0">
              <a:solidFill>
                <a:srgbClr val="000000"/>
              </a:solidFill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000000"/>
                </a:solidFill>
                <a:latin typeface="Cambria" panose="02040503050406030204" pitchFamily="18" charset="0"/>
              </a:rPr>
              <a:t>Disminuir a </a:t>
            </a:r>
            <a:r>
              <a:rPr lang="es-MX" u="sng" dirty="0" smtClean="0">
                <a:solidFill>
                  <a:srgbClr val="000000"/>
                </a:solidFill>
                <a:latin typeface="Cambria" panose="02040503050406030204" pitchFamily="18" charset="0"/>
              </a:rPr>
              <a:t>cero </a:t>
            </a:r>
            <a:r>
              <a:rPr lang="es-MX" dirty="0" smtClean="0">
                <a:solidFill>
                  <a:srgbClr val="000000"/>
                </a:solidFill>
                <a:latin typeface="Cambria" panose="02040503050406030204" pitchFamily="18" charset="0"/>
              </a:rPr>
              <a:t>los nacimientos en niñas de 10 a 14 años y reducir en un 50% </a:t>
            </a:r>
            <a:r>
              <a:rPr lang="es-MX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la </a:t>
            </a:r>
            <a:r>
              <a:rPr lang="es-MX" b="0" dirty="0">
                <a:solidFill>
                  <a:srgbClr val="000000"/>
                </a:solidFill>
                <a:latin typeface="Cambria" panose="02040503050406030204" pitchFamily="18" charset="0"/>
              </a:rPr>
              <a:t>tasa </a:t>
            </a:r>
            <a:r>
              <a:rPr lang="es-MX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específica de </a:t>
            </a:r>
            <a:r>
              <a:rPr lang="es-MX" dirty="0">
                <a:solidFill>
                  <a:srgbClr val="000000"/>
                </a:solidFill>
                <a:latin typeface="Cambria" panose="02040503050406030204" pitchFamily="18" charset="0"/>
              </a:rPr>
              <a:t>fecundidad </a:t>
            </a:r>
            <a:r>
              <a:rPr lang="es-MX" dirty="0" smtClean="0">
                <a:solidFill>
                  <a:srgbClr val="000000"/>
                </a:solidFill>
                <a:latin typeface="Cambria" panose="02040503050406030204" pitchFamily="18" charset="0"/>
              </a:rPr>
              <a:t>de las </a:t>
            </a:r>
            <a:r>
              <a:rPr lang="es-MX" dirty="0">
                <a:solidFill>
                  <a:srgbClr val="000000"/>
                </a:solidFill>
                <a:latin typeface="Cambria" panose="02040503050406030204" pitchFamily="18" charset="0"/>
              </a:rPr>
              <a:t>adolescentes de 15 a 19 </a:t>
            </a:r>
            <a:r>
              <a:rPr lang="es-MX" b="0" dirty="0">
                <a:solidFill>
                  <a:srgbClr val="000000"/>
                </a:solidFill>
                <a:latin typeface="Cambria" panose="02040503050406030204" pitchFamily="18" charset="0"/>
              </a:rPr>
              <a:t>años para el año </a:t>
            </a:r>
            <a:r>
              <a:rPr lang="es-MX" b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2030.</a:t>
            </a:r>
          </a:p>
          <a:p>
            <a:pPr algn="just">
              <a:spcAft>
                <a:spcPts val="600"/>
              </a:spcAft>
            </a:pPr>
            <a:r>
              <a:rPr lang="es-MX" sz="1800" dirty="0" smtClean="0">
                <a:solidFill>
                  <a:prstClr val="black"/>
                </a:solidFill>
              </a:rPr>
              <a:t>Metas del Sector Educativo: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chemeClr val="tx1"/>
                </a:solidFill>
                <a:latin typeface="Cambria" panose="02040503050406030204" pitchFamily="18" charset="0"/>
              </a:rPr>
              <a:t>Renovar la Educación Integral en planes y programas de estudio de todo el Sistema Educativo.</a:t>
            </a:r>
            <a:endParaRPr lang="es-MX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prstClr val="black"/>
                </a:solidFill>
                <a:latin typeface="Cambria" panose="02040503050406030204" pitchFamily="18" charset="0"/>
              </a:rPr>
              <a:t>Incremento </a:t>
            </a:r>
            <a:r>
              <a:rPr lang="es-MX" b="0" dirty="0">
                <a:solidFill>
                  <a:prstClr val="black"/>
                </a:solidFill>
                <a:latin typeface="Cambria" panose="02040503050406030204" pitchFamily="18" charset="0"/>
              </a:rPr>
              <a:t>de las 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mujeres </a:t>
            </a:r>
            <a:r>
              <a:rPr lang="es-MX" dirty="0" smtClean="0">
                <a:solidFill>
                  <a:prstClr val="black"/>
                </a:solidFill>
                <a:latin typeface="Cambria" panose="02040503050406030204" pitchFamily="18" charset="0"/>
              </a:rPr>
              <a:t>y hombres que 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egresan </a:t>
            </a:r>
            <a:r>
              <a:rPr lang="es-MX" b="0" dirty="0">
                <a:solidFill>
                  <a:prstClr val="black"/>
                </a:solidFill>
                <a:latin typeface="Cambria" panose="02040503050406030204" pitchFamily="18" charset="0"/>
              </a:rPr>
              <a:t>de la educación 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media </a:t>
            </a:r>
            <a:r>
              <a:rPr lang="es-MX" dirty="0" smtClean="0">
                <a:solidFill>
                  <a:prstClr val="black"/>
                </a:solidFill>
                <a:latin typeface="Cambria" panose="02040503050406030204" pitchFamily="18" charset="0"/>
              </a:rPr>
              <a:t>superior.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prstClr val="black"/>
                </a:solidFill>
                <a:latin typeface="Cambria" panose="02040503050406030204" pitchFamily="18" charset="0"/>
              </a:rPr>
              <a:t>Disminución  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del abandono escolar en hombres </a:t>
            </a:r>
            <a:r>
              <a:rPr lang="es-MX" dirty="0" smtClean="0">
                <a:solidFill>
                  <a:prstClr val="black"/>
                </a:solidFill>
                <a:latin typeface="Cambria" panose="02040503050406030204" pitchFamily="18" charset="0"/>
              </a:rPr>
              <a:t>y mujeres que 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estudian en educación media </a:t>
            </a:r>
            <a:r>
              <a:rPr lang="es-MX" dirty="0" smtClean="0">
                <a:solidFill>
                  <a:prstClr val="black"/>
                </a:solidFill>
                <a:latin typeface="Cambria" panose="02040503050406030204" pitchFamily="18" charset="0"/>
              </a:rPr>
              <a:t>superior.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Incremento del número de acciones por eje de trabajo </a:t>
            </a:r>
            <a:r>
              <a:rPr lang="es-MX" b="0" dirty="0">
                <a:solidFill>
                  <a:prstClr val="black"/>
                </a:solidFill>
                <a:latin typeface="Cambria" panose="02040503050406030204" pitchFamily="18" charset="0"/>
              </a:rPr>
              <a:t>que realizan cada tipo educativo en torno al tema de Educación Integral en </a:t>
            </a:r>
            <a:r>
              <a:rPr lang="es-MX" b="0" dirty="0" smtClean="0">
                <a:solidFill>
                  <a:prstClr val="black"/>
                </a:solidFill>
                <a:latin typeface="Cambria" panose="02040503050406030204" pitchFamily="18" charset="0"/>
              </a:rPr>
              <a:t>Sexualidad.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prstClr val="black"/>
                </a:solidFill>
                <a:latin typeface="Cambria" panose="02040503050406030204" pitchFamily="18" charset="0"/>
              </a:rPr>
              <a:t>Incremento del 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presupuesto </a:t>
            </a:r>
            <a:r>
              <a:rPr lang="es-MX" b="0" dirty="0">
                <a:solidFill>
                  <a:prstClr val="black"/>
                </a:solidFill>
                <a:latin typeface="Cambria" panose="02040503050406030204" pitchFamily="18" charset="0"/>
              </a:rPr>
              <a:t>para acciones por eje de trabajo que realizan cada tipo educativo en torno al tema de Educación Integral en </a:t>
            </a:r>
            <a:r>
              <a:rPr lang="es-MX" b="0" dirty="0" smtClean="0">
                <a:solidFill>
                  <a:prstClr val="black"/>
                </a:solidFill>
                <a:latin typeface="Cambria" panose="02040503050406030204" pitchFamily="18" charset="0"/>
              </a:rPr>
              <a:t>Sexualidad.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Incremento</a:t>
            </a:r>
            <a:r>
              <a:rPr lang="es-MX" b="0" dirty="0">
                <a:solidFill>
                  <a:prstClr val="black"/>
                </a:solidFill>
                <a:latin typeface="Cambria" panose="02040503050406030204" pitchFamily="18" charset="0"/>
              </a:rPr>
              <a:t> del número de 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mujeres que después de su embarazo puedan continuar con sus estudios.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Incremento </a:t>
            </a:r>
            <a:r>
              <a:rPr lang="es-MX" b="0" dirty="0">
                <a:solidFill>
                  <a:prstClr val="black"/>
                </a:solidFill>
                <a:latin typeface="Cambria" panose="02040503050406030204" pitchFamily="18" charset="0"/>
              </a:rPr>
              <a:t>del número de 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acciones </a:t>
            </a:r>
            <a:r>
              <a:rPr lang="es-MX" b="0" dirty="0">
                <a:solidFill>
                  <a:prstClr val="black"/>
                </a:solidFill>
                <a:latin typeface="Cambria" panose="02040503050406030204" pitchFamily="18" charset="0"/>
              </a:rPr>
              <a:t>que realizan los </a:t>
            </a:r>
            <a:r>
              <a:rPr lang="es-MX" dirty="0">
                <a:solidFill>
                  <a:prstClr val="black"/>
                </a:solidFill>
                <a:latin typeface="Cambria" panose="02040503050406030204" pitchFamily="18" charset="0"/>
              </a:rPr>
              <a:t>Consejos de Participación Social </a:t>
            </a:r>
            <a:r>
              <a:rPr lang="es-MX" b="0" dirty="0">
                <a:solidFill>
                  <a:prstClr val="black"/>
                </a:solidFill>
                <a:latin typeface="Cambria" panose="02040503050406030204" pitchFamily="18" charset="0"/>
              </a:rPr>
              <a:t>en torno al tema de Educación Integral en </a:t>
            </a:r>
            <a:r>
              <a:rPr lang="es-MX" b="0" dirty="0" smtClean="0">
                <a:solidFill>
                  <a:prstClr val="black"/>
                </a:solidFill>
                <a:latin typeface="Cambria" panose="02040503050406030204" pitchFamily="18" charset="0"/>
              </a:rPr>
              <a:t>Sexualidad.</a:t>
            </a:r>
            <a:endParaRPr lang="es-MX" b="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9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207524" y="40050"/>
            <a:ext cx="3832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POR QUÉ UNA AGENDA SECTORIAL</a:t>
            </a:r>
            <a:endParaRPr lang="es-MX" b="1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9512" y="801275"/>
            <a:ext cx="8860087" cy="5668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s-ES_tradnl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Se cuenta con: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Symbol"/>
              <a:buChar char=""/>
            </a:pPr>
            <a:r>
              <a:rPr lang="es-ES_tradnl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Un </a:t>
            </a:r>
            <a:r>
              <a:rPr lang="es-ES_tradnl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marco jurídico internacional y </a:t>
            </a:r>
            <a:r>
              <a:rPr lang="es-ES_tradnl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nacional, </a:t>
            </a:r>
            <a:r>
              <a:rPr lang="es-ES_tradnl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que compromete en materia de Educación </a:t>
            </a:r>
            <a:r>
              <a:rPr lang="es-ES_tradnl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Integral en Sexualidad.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Symbol"/>
              <a:buChar char=""/>
            </a:pPr>
            <a:r>
              <a:rPr lang="es-MX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U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n 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marco programático, 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que </a:t>
            </a:r>
            <a:r>
              <a:rPr lang="es-MX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orienta y define atribuciones 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al </a:t>
            </a:r>
            <a:r>
              <a:rPr lang="es-MX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servicio 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público.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Symbol"/>
              <a:buChar char=""/>
            </a:pP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Una </a:t>
            </a:r>
            <a:r>
              <a:rPr lang="es-MX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iniciativa 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del </a:t>
            </a:r>
            <a:r>
              <a:rPr lang="es-MX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P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oder </a:t>
            </a:r>
            <a:r>
              <a:rPr lang="es-MX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E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jecutivo </a:t>
            </a:r>
            <a:r>
              <a:rPr lang="es-MX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en materia de prevención del embarazo en 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adolescentes, </a:t>
            </a:r>
            <a:r>
              <a:rPr lang="es-MX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a la que hay que dar 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cumplimiento. 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Symbol"/>
              <a:buChar char=""/>
            </a:pPr>
            <a:r>
              <a:rPr lang="es-MX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R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ecomendaciones nacionales 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en materia de Derechos </a:t>
            </a:r>
            <a:r>
              <a:rPr lang="es-MX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H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umanos y Educación Integral en Sexualidad que atender. 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Symbol"/>
              <a:buChar char=""/>
            </a:pP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Una </a:t>
            </a:r>
            <a:r>
              <a:rPr lang="es-MX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problemática 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nacional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,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 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relacionada </a:t>
            </a:r>
            <a:r>
              <a:rPr lang="es-MX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con eventos de la vida de las y los jóvenes, que nos lleva a reflexionar acerca del ejercicio de su sexualidad; sus roles de género; así como su acceso a derechos, oportunidades y condiciones que permita garantizarles la igualdad sustantiva en todas las esferas de la vida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. </a:t>
            </a:r>
            <a:endParaRPr lang="es-MX" sz="1700" dirty="0">
              <a:solidFill>
                <a:prstClr val="black"/>
              </a:solidFill>
              <a:latin typeface="Cambria"/>
              <a:ea typeface="MS Mincho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Symbol"/>
              <a:buChar char=""/>
            </a:pP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La experiencia del Sector Educativo, 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que ha sido central para formar a las niñas, niños y adolescentes en educación sexual pero 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requiere fortalecerse en el marco de la Educación </a:t>
            </a:r>
            <a:r>
              <a:rPr lang="es-MX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Integral en 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Sexualidad, 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con </a:t>
            </a:r>
            <a:r>
              <a:rPr lang="es-MX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el fin de 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habilitarlos </a:t>
            </a:r>
            <a:r>
              <a:rPr lang="es-MX" sz="17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para </a:t>
            </a:r>
            <a:r>
              <a:rPr lang="es-MX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tomar </a:t>
            </a:r>
            <a:r>
              <a:rPr lang="es-MX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decisiones libres, responsables e informadas </a:t>
            </a:r>
            <a:r>
              <a:rPr lang="es-MX" sz="1700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en su ciclo de vida; así como para garantizar </a:t>
            </a:r>
            <a:r>
              <a:rPr lang="es-MX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su acceso, 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permanencia </a:t>
            </a:r>
            <a:r>
              <a:rPr lang="es-MX" sz="1700" b="1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y conclusión de su </a:t>
            </a:r>
            <a:r>
              <a:rPr lang="es-MX" sz="1700" b="1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educación.</a:t>
            </a:r>
            <a:endParaRPr lang="es-MX" sz="1700" dirty="0">
              <a:solidFill>
                <a:prstClr val="black"/>
              </a:solidFill>
              <a:latin typeface="Cambria"/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60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6 CuadroTexto"/>
          <p:cNvSpPr txBox="1"/>
          <p:nvPr/>
        </p:nvSpPr>
        <p:spPr>
          <a:xfrm>
            <a:off x="4710052" y="94566"/>
            <a:ext cx="441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cs typeface="Adobe Caslon Pro Bold"/>
              </a:defRPr>
            </a:lvl1pPr>
          </a:lstStyle>
          <a:p>
            <a:r>
              <a:rPr lang="es-MX" sz="1800" dirty="0" smtClean="0"/>
              <a:t> POBLACIÓN A ATENDER</a:t>
            </a:r>
            <a:endParaRPr lang="es-MX" sz="18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8054" y="692696"/>
            <a:ext cx="3816424" cy="603264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MX" sz="1600" dirty="0" smtClean="0">
                <a:latin typeface="Cambria" panose="02040503050406030204" pitchFamily="18" charset="0"/>
              </a:rPr>
              <a:t>Preescolar</a:t>
            </a:r>
          </a:p>
          <a:p>
            <a:pPr marL="0" indent="0" defTabSz="688975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600" dirty="0" smtClean="0">
                <a:latin typeface="Cambria" panose="02040503050406030204" pitchFamily="18" charset="0"/>
              </a:rPr>
              <a:t>      </a:t>
            </a:r>
            <a:r>
              <a:rPr lang="es-MX" sz="1600" dirty="0">
                <a:latin typeface="Cambria" panose="02040503050406030204" pitchFamily="18" charset="0"/>
              </a:rPr>
              <a:t>Niñas y niños de 3 a 5 años</a:t>
            </a:r>
          </a:p>
          <a:p>
            <a:pPr marL="0" indent="0" defTabSz="688975">
              <a:spcBef>
                <a:spcPts val="0"/>
              </a:spcBef>
              <a:spcAft>
                <a:spcPts val="600"/>
              </a:spcAft>
              <a:buNone/>
            </a:pPr>
            <a:endParaRPr lang="es-MX" sz="1600" dirty="0" smtClean="0"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MX" sz="1600" dirty="0" smtClean="0">
                <a:latin typeface="Cambria" panose="02040503050406030204" pitchFamily="18" charset="0"/>
              </a:rPr>
              <a:t>Primaria: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600" dirty="0">
                <a:latin typeface="Cambria" panose="02040503050406030204" pitchFamily="18" charset="0"/>
              </a:rPr>
              <a:t> </a:t>
            </a:r>
            <a:r>
              <a:rPr lang="es-MX" sz="1600" dirty="0" smtClean="0">
                <a:latin typeface="Cambria" panose="02040503050406030204" pitchFamily="18" charset="0"/>
              </a:rPr>
              <a:t>     </a:t>
            </a:r>
            <a:r>
              <a:rPr lang="es-MX" sz="1600" dirty="0">
                <a:latin typeface="Cambria" panose="02040503050406030204" pitchFamily="18" charset="0"/>
              </a:rPr>
              <a:t>Niñas y niños de 6 a 12 años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s-MX" sz="1600" dirty="0" smtClean="0">
              <a:latin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s-MX" sz="1600" dirty="0" smtClean="0"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MX" sz="1600" dirty="0" smtClean="0">
                <a:latin typeface="Cambria" panose="02040503050406030204" pitchFamily="18" charset="0"/>
              </a:rPr>
              <a:t>Secundaria:</a:t>
            </a: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600" dirty="0">
                <a:latin typeface="Cambria" panose="02040503050406030204" pitchFamily="18" charset="0"/>
              </a:rPr>
              <a:t>Niñas y niños de 12 a 15 años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MX" sz="1600" dirty="0" smtClean="0">
                <a:latin typeface="Cambria" panose="02040503050406030204" pitchFamily="18" charset="0"/>
              </a:rPr>
              <a:t>Media Superior:</a:t>
            </a:r>
            <a:endParaRPr lang="es-MX" sz="1600" dirty="0">
              <a:latin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600" dirty="0">
                <a:latin typeface="Cambria" panose="02040503050406030204" pitchFamily="18" charset="0"/>
              </a:rPr>
              <a:t> </a:t>
            </a:r>
            <a:r>
              <a:rPr lang="es-MX" sz="1600" dirty="0" smtClean="0">
                <a:latin typeface="Cambria" panose="02040503050406030204" pitchFamily="18" charset="0"/>
              </a:rPr>
              <a:t>    </a:t>
            </a:r>
            <a:r>
              <a:rPr lang="es-MX" sz="1600" dirty="0">
                <a:latin typeface="Cambria" panose="02040503050406030204" pitchFamily="18" charset="0"/>
              </a:rPr>
              <a:t>Adolescentes </a:t>
            </a:r>
            <a:r>
              <a:rPr lang="es-MX" sz="1600" dirty="0" smtClean="0">
                <a:latin typeface="Cambria" panose="02040503050406030204" pitchFamily="18" charset="0"/>
              </a:rPr>
              <a:t>y Jóvenes de </a:t>
            </a:r>
            <a:r>
              <a:rPr lang="es-MX" sz="1600" dirty="0">
                <a:latin typeface="Cambria" panose="02040503050406030204" pitchFamily="18" charset="0"/>
              </a:rPr>
              <a:t>15 a 18 años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MX" sz="1600" dirty="0" smtClean="0">
                <a:latin typeface="Cambria" panose="02040503050406030204" pitchFamily="18" charset="0"/>
              </a:rPr>
              <a:t>Superior: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600" dirty="0" smtClean="0">
                <a:latin typeface="Cambria" panose="02040503050406030204" pitchFamily="18" charset="0"/>
              </a:rPr>
              <a:t>       Adolescentes </a:t>
            </a:r>
            <a:r>
              <a:rPr lang="es-MX" sz="1600" dirty="0">
                <a:latin typeface="Cambria" panose="02040503050406030204" pitchFamily="18" charset="0"/>
              </a:rPr>
              <a:t>y Jóvenes de 15 a 18 años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MX" sz="1600" dirty="0" smtClean="0">
                <a:latin typeface="Cambria" panose="02040503050406030204" pitchFamily="18" charset="0"/>
              </a:rPr>
              <a:t>Otras modalidades: </a:t>
            </a: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600" dirty="0" smtClean="0">
                <a:latin typeface="Cambria" panose="02040503050406030204" pitchFamily="18" charset="0"/>
              </a:rPr>
              <a:t>Inicial</a:t>
            </a:r>
            <a:r>
              <a:rPr lang="es-MX" sz="1600" dirty="0">
                <a:latin typeface="Cambria" panose="02040503050406030204" pitchFamily="18" charset="0"/>
              </a:rPr>
              <a:t>, especial, para  </a:t>
            </a:r>
            <a:r>
              <a:rPr lang="es-MX" sz="1600" dirty="0" smtClean="0">
                <a:latin typeface="Cambria" panose="02040503050406030204" pitchFamily="18" charset="0"/>
              </a:rPr>
              <a:t>adultos,   población </a:t>
            </a:r>
            <a:r>
              <a:rPr lang="es-MX" sz="1600" dirty="0">
                <a:latin typeface="Cambria" panose="02040503050406030204" pitchFamily="18" charset="0"/>
              </a:rPr>
              <a:t>indígena, </a:t>
            </a:r>
            <a:r>
              <a:rPr lang="es-MX" sz="1600" dirty="0" smtClean="0">
                <a:latin typeface="Cambria" panose="02040503050406030204" pitchFamily="18" charset="0"/>
              </a:rPr>
              <a:t>migrantes, afrodescendientes, centros tutelares y personas hospitalizadas.</a:t>
            </a:r>
            <a:endParaRPr lang="es-MX" sz="1600" dirty="0">
              <a:latin typeface="Cambria" panose="02040503050406030204" pitchFamily="18" charset="0"/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MX" sz="1800" dirty="0">
                <a:latin typeface="Cambria" panose="02040503050406030204" pitchFamily="18" charset="0"/>
              </a:rPr>
              <a:t>	</a:t>
            </a:r>
          </a:p>
          <a:p>
            <a:pPr marL="457200" lvl="1" indent="0">
              <a:buNone/>
            </a:pPr>
            <a:endParaRPr lang="es-MX" sz="1800" dirty="0">
              <a:latin typeface="Cambria" panose="020405030504060302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700165" y="1475619"/>
            <a:ext cx="4392488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Cambria" panose="02040503050406030204" pitchFamily="18" charset="0"/>
              </a:rPr>
              <a:t>Evitar el abuso sexual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Cambria" panose="02040503050406030204" pitchFamily="18" charset="0"/>
              </a:rPr>
              <a:t>Evitar </a:t>
            </a:r>
            <a:r>
              <a:rPr lang="es-MX" dirty="0">
                <a:latin typeface="Cambria" panose="02040503050406030204" pitchFamily="18" charset="0"/>
              </a:rPr>
              <a:t>el acoso escolar </a:t>
            </a:r>
            <a:r>
              <a:rPr lang="es-MX" dirty="0" smtClean="0">
                <a:latin typeface="Cambria" panose="02040503050406030204" pitchFamily="18" charset="0"/>
              </a:rPr>
              <a:t>por cuestiones de género y de identidad sexual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Cambria" panose="02040503050406030204" pitchFamily="18" charset="0"/>
              </a:rPr>
              <a:t>Evitar la violencia sexual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Cambria" panose="02040503050406030204" pitchFamily="18" charset="0"/>
              </a:rPr>
              <a:t>Visibilizar las nuevas masculinidades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710052" y="3358321"/>
            <a:ext cx="4392488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Cambria" panose="02040503050406030204" pitchFamily="18" charset="0"/>
              </a:rPr>
              <a:t>Las anteriores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Cambria" panose="02040503050406030204" pitchFamily="18" charset="0"/>
              </a:rPr>
              <a:t>Disminuir el embarazo.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Cambria" panose="02040503050406030204" pitchFamily="18" charset="0"/>
              </a:rPr>
              <a:t>Promover el proyecto de vida.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Cambria" panose="02040503050406030204" pitchFamily="18" charset="0"/>
              </a:rPr>
              <a:t>Reinserción escolar.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Cambria" panose="02040503050406030204" pitchFamily="18" charset="0"/>
              </a:rPr>
              <a:t>Prevenir las ITS y VIH-SIDA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700165" y="5573149"/>
            <a:ext cx="4392488" cy="4642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s-MX" dirty="0">
                <a:latin typeface="Cambria" panose="02040503050406030204" pitchFamily="18" charset="0"/>
              </a:rPr>
              <a:t>Todas las anteriores según su condición.</a:t>
            </a:r>
          </a:p>
        </p:txBody>
      </p:sp>
      <p:cxnSp>
        <p:nvCxnSpPr>
          <p:cNvPr id="22" name="Conector recto de flecha 21"/>
          <p:cNvCxnSpPr/>
          <p:nvPr/>
        </p:nvCxnSpPr>
        <p:spPr>
          <a:xfrm flipH="1">
            <a:off x="4139952" y="941678"/>
            <a:ext cx="558074" cy="5956"/>
          </a:xfrm>
          <a:prstGeom prst="straightConnector1">
            <a:avLst/>
          </a:prstGeom>
          <a:ln w="28575">
            <a:solidFill>
              <a:srgbClr val="896F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4726566" y="692696"/>
            <a:ext cx="4392488" cy="432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Cambria" panose="02040503050406030204" pitchFamily="18" charset="0"/>
              </a:rPr>
              <a:t>Evitar el abuso </a:t>
            </a:r>
            <a:r>
              <a:rPr lang="es-MX" dirty="0" smtClean="0">
                <a:solidFill>
                  <a:schemeClr val="tx1"/>
                </a:solidFill>
                <a:latin typeface="Cambria" panose="02040503050406030204" pitchFamily="18" charset="0"/>
              </a:rPr>
              <a:t>sexual</a:t>
            </a:r>
            <a:endParaRPr lang="es-MX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3934478" y="2060848"/>
            <a:ext cx="792088" cy="0"/>
          </a:xfrm>
          <a:prstGeom prst="straightConnector1">
            <a:avLst/>
          </a:prstGeom>
          <a:ln w="28575">
            <a:solidFill>
              <a:srgbClr val="896F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3917964" y="4083996"/>
            <a:ext cx="792088" cy="0"/>
          </a:xfrm>
          <a:prstGeom prst="straightConnector1">
            <a:avLst/>
          </a:prstGeom>
          <a:ln w="28575">
            <a:solidFill>
              <a:srgbClr val="896F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3905938" y="5815035"/>
            <a:ext cx="792088" cy="0"/>
          </a:xfrm>
          <a:prstGeom prst="straightConnector1">
            <a:avLst/>
          </a:prstGeom>
          <a:ln w="28575">
            <a:solidFill>
              <a:srgbClr val="896F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54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6 CuadroTexto"/>
          <p:cNvSpPr txBox="1"/>
          <p:nvPr/>
        </p:nvSpPr>
        <p:spPr>
          <a:xfrm>
            <a:off x="1781215" y="116632"/>
            <a:ext cx="718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dobe Caslon Pro Bold"/>
              </a:defRPr>
            </a:lvl1pPr>
          </a:lstStyle>
          <a:p>
            <a:r>
              <a:rPr lang="es-MX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</a:rPr>
              <a:t>EJES DE TRABAJO, LÍNEAS DE ACCIÓN E INDICADORES</a:t>
            </a:r>
            <a:endParaRPr lang="es-MX" sz="1800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765274" y="764704"/>
            <a:ext cx="5184576" cy="52475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s-MX" sz="2000" b="1" dirty="0">
                <a:solidFill>
                  <a:srgbClr val="000000"/>
                </a:solidFill>
                <a:latin typeface="Cambria" pitchFamily="18" charset="0"/>
              </a:rPr>
              <a:t>Ejes de trabajo</a:t>
            </a: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AutoNum type="arabicPeriod"/>
            </a:pPr>
            <a:r>
              <a:rPr lang="es-ES_tradnl" b="1" dirty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Cobertura.</a:t>
            </a: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AutoNum type="arabicPeriod"/>
            </a:pPr>
            <a:r>
              <a:rPr lang="es-ES_tradnl" b="1" dirty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Planes, programas y materiales </a:t>
            </a:r>
            <a:r>
              <a:rPr lang="es-ES_tradnl" b="1" dirty="0" smtClean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educativos.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s-MX" b="1" dirty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Formación de personal docente, directivos, tutores, asesores técnicos pedagógicos, entre </a:t>
            </a:r>
            <a:r>
              <a:rPr lang="es-MX" b="1" dirty="0" smtClean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otros.</a:t>
            </a:r>
            <a:endParaRPr lang="es-ES_tradnl" b="1" dirty="0">
              <a:solidFill>
                <a:srgbClr val="000000"/>
              </a:solidFill>
              <a:latin typeface="Cambria"/>
              <a:ea typeface="MS Mincho"/>
              <a:cs typeface="Times New Roman"/>
            </a:endParaRPr>
          </a:p>
          <a:p>
            <a:pPr marL="342900" indent="-342900">
              <a:lnSpc>
                <a:spcPct val="200000"/>
              </a:lnSpc>
              <a:spcAft>
                <a:spcPts val="600"/>
              </a:spcAft>
            </a:pPr>
            <a:r>
              <a:rPr lang="es-MX" b="1" dirty="0" smtClean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4</a:t>
            </a:r>
            <a:r>
              <a:rPr lang="es-MX" b="1" dirty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.  Líneas de investigación.</a:t>
            </a:r>
          </a:p>
          <a:p>
            <a:pPr marL="342900" lvl="0" indent="-342900">
              <a:lnSpc>
                <a:spcPct val="200000"/>
              </a:lnSpc>
              <a:spcAft>
                <a:spcPts val="600"/>
              </a:spcAft>
            </a:pPr>
            <a:r>
              <a:rPr lang="es-MX" b="1" dirty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5.  Campañas de comunicación y difusión.</a:t>
            </a:r>
          </a:p>
          <a:p>
            <a:pPr marL="342900" lvl="0" indent="-342900">
              <a:lnSpc>
                <a:spcPct val="200000"/>
              </a:lnSpc>
              <a:spcAft>
                <a:spcPts val="600"/>
              </a:spcAft>
            </a:pPr>
            <a:r>
              <a:rPr lang="es-MX" b="1" dirty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6.  Acciones afirmativas.</a:t>
            </a:r>
          </a:p>
          <a:p>
            <a:pPr marL="342900" lvl="0" indent="-342900">
              <a:lnSpc>
                <a:spcPct val="200000"/>
              </a:lnSpc>
              <a:spcAft>
                <a:spcPts val="600"/>
              </a:spcAft>
            </a:pPr>
            <a:r>
              <a:rPr lang="es-MX" b="1" dirty="0">
                <a:solidFill>
                  <a:srgbClr val="0F243E"/>
                </a:solidFill>
                <a:latin typeface="Cambria"/>
                <a:ea typeface="MS Mincho"/>
                <a:cs typeface="Times New Roman"/>
              </a:rPr>
              <a:t>7.  Líneas de acción transversales</a:t>
            </a:r>
            <a:r>
              <a:rPr lang="es-MX" b="1" dirty="0" smtClean="0">
                <a:solidFill>
                  <a:srgbClr val="0F243E"/>
                </a:solidFill>
                <a:latin typeface="Cambria"/>
                <a:ea typeface="MS Mincho"/>
                <a:cs typeface="Times New Roman"/>
              </a:rPr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95288" y="1268760"/>
            <a:ext cx="2357818" cy="4708981"/>
          </a:xfrm>
          <a:prstGeom prst="rect">
            <a:avLst/>
          </a:prstGeom>
          <a:solidFill>
            <a:schemeClr val="bg1"/>
          </a:solidFill>
          <a:ln>
            <a:solidFill>
              <a:srgbClr val="8A209C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MX" sz="2000" b="1" dirty="0" smtClean="0">
                <a:latin typeface="Cambria" pitchFamily="18" charset="0"/>
              </a:rPr>
              <a:t>7 ejes </a:t>
            </a:r>
            <a:r>
              <a:rPr lang="es-MX" sz="2000" dirty="0" smtClean="0">
                <a:latin typeface="Cambria" pitchFamily="18" charset="0"/>
              </a:rPr>
              <a:t>de trabajo </a:t>
            </a:r>
          </a:p>
          <a:p>
            <a:endParaRPr lang="es-MX" sz="2000" dirty="0" smtClean="0">
              <a:latin typeface="Cambr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sz="2000" b="1" dirty="0" smtClean="0">
                <a:latin typeface="Cambria" pitchFamily="18" charset="0"/>
              </a:rPr>
              <a:t>10 líneas de acción </a:t>
            </a:r>
            <a:r>
              <a:rPr lang="es-MX" sz="2000" dirty="0" smtClean="0">
                <a:latin typeface="Cambria" pitchFamily="18" charset="0"/>
              </a:rPr>
              <a:t>de la ENAPEA </a:t>
            </a:r>
          </a:p>
          <a:p>
            <a:endParaRPr lang="es-MX" sz="2000" dirty="0" smtClean="0">
              <a:latin typeface="Cambr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sz="2000" b="1" dirty="0">
                <a:latin typeface="Cambria" pitchFamily="18" charset="0"/>
              </a:rPr>
              <a:t>3</a:t>
            </a:r>
            <a:r>
              <a:rPr lang="es-MX" sz="2000" b="1" dirty="0" smtClean="0">
                <a:latin typeface="Cambria" pitchFamily="18" charset="0"/>
              </a:rPr>
              <a:t>5 líneas </a:t>
            </a:r>
            <a:r>
              <a:rPr lang="es-MX" sz="2000" dirty="0" smtClean="0">
                <a:latin typeface="Cambria" pitchFamily="18" charset="0"/>
              </a:rPr>
              <a:t>del </a:t>
            </a:r>
            <a:r>
              <a:rPr lang="es-MX" sz="2000" b="1" dirty="0" smtClean="0">
                <a:latin typeface="Cambria" pitchFamily="18" charset="0"/>
              </a:rPr>
              <a:t>Marco Programático Nacional</a:t>
            </a:r>
          </a:p>
          <a:p>
            <a:pPr marL="342900" indent="-342900">
              <a:buFont typeface="Arial" pitchFamily="34" charset="0"/>
              <a:buChar char="•"/>
            </a:pPr>
            <a:endParaRPr lang="es-MX" sz="2000" dirty="0" smtClean="0">
              <a:latin typeface="Cambr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MX" sz="2000" b="1" dirty="0" smtClean="0">
                <a:latin typeface="Cambria" pitchFamily="18" charset="0"/>
              </a:rPr>
              <a:t>16 Indicadores </a:t>
            </a:r>
            <a:r>
              <a:rPr lang="es-MX" sz="2000" dirty="0" smtClean="0">
                <a:latin typeface="Cambria" pitchFamily="18" charset="0"/>
              </a:rPr>
              <a:t>del marco programático y la ENAPEA</a:t>
            </a:r>
            <a:endParaRPr lang="es-MX" sz="2000" dirty="0">
              <a:latin typeface="Cambria" pitchFamily="18" charset="0"/>
            </a:endParaRPr>
          </a:p>
        </p:txBody>
      </p:sp>
      <p:sp>
        <p:nvSpPr>
          <p:cNvPr id="7" name="6 Abrir llave"/>
          <p:cNvSpPr/>
          <p:nvPr/>
        </p:nvSpPr>
        <p:spPr>
          <a:xfrm>
            <a:off x="2953923" y="827046"/>
            <a:ext cx="810534" cy="5050226"/>
          </a:xfrm>
          <a:prstGeom prst="leftBrace">
            <a:avLst>
              <a:gd name="adj1" fmla="val 0"/>
              <a:gd name="adj2" fmla="val 8785"/>
            </a:avLst>
          </a:prstGeom>
          <a:ln w="28575">
            <a:solidFill>
              <a:srgbClr val="8A2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5293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6 CuadroTexto"/>
          <p:cNvSpPr txBox="1"/>
          <p:nvPr/>
        </p:nvSpPr>
        <p:spPr>
          <a:xfrm>
            <a:off x="2843548" y="7711"/>
            <a:ext cx="631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 ACCIONES DEL SECTOR EDUCATIVO </a:t>
            </a:r>
          </a:p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EN MATERIA DE EDUCACION SEXUAL</a:t>
            </a:r>
            <a:endParaRPr lang="es-MX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1520" y="980728"/>
            <a:ext cx="2016224" cy="47089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ES" sz="1200" b="1" dirty="0">
                <a:latin typeface="Cambria"/>
                <a:cs typeface="Cambria"/>
              </a:rPr>
              <a:t>EDUCACIÓN </a:t>
            </a:r>
            <a:r>
              <a:rPr lang="es-ES" sz="1200" b="1" dirty="0" smtClean="0">
                <a:latin typeface="Cambria"/>
                <a:cs typeface="Cambria"/>
              </a:rPr>
              <a:t>BÁSICA</a:t>
            </a:r>
            <a:endParaRPr lang="es-ES" sz="1200" b="1" dirty="0">
              <a:latin typeface="Cambria"/>
              <a:cs typeface="Cambria"/>
            </a:endParaRPr>
          </a:p>
          <a:p>
            <a:pPr lvl="0"/>
            <a:endParaRPr lang="es-ES" sz="1200" b="1" dirty="0">
              <a:latin typeface="Cambria"/>
              <a:cs typeface="Cambri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 Desarrollo 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Curricular.</a:t>
            </a:r>
          </a:p>
          <a:p>
            <a:pPr algn="just"/>
            <a:endParaRPr lang="es-ES" sz="1200" dirty="0">
              <a:latin typeface="Cambria"/>
              <a:cs typeface="Cambri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 Desarrollo e Innovación de la Gestión Educativa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.</a:t>
            </a:r>
          </a:p>
          <a:p>
            <a:pPr algn="just"/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 Educación Indígena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.</a:t>
            </a:r>
          </a:p>
          <a:p>
            <a:pPr algn="just"/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del Instituto Nacional para la Educación de los 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Adultos.</a:t>
            </a:r>
          </a:p>
          <a:p>
            <a:pPr marL="171450" indent="-171450" algn="just">
              <a:buFont typeface="Arial"/>
              <a:buChar char="•"/>
            </a:pP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 Consejo Nacional del Fomento Educativo (CONAFE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)</a:t>
            </a:r>
          </a:p>
          <a:p>
            <a:pPr marL="171450" indent="-171450" algn="just">
              <a:buFont typeface="Arial"/>
              <a:buChar char="•"/>
            </a:pP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 algn="just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Secretaría Técnica del Consejo Nacional de Participación Social en la 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Educación.</a:t>
            </a:r>
            <a:endParaRPr lang="es-ES" dirty="0">
              <a:latin typeface="Cambria"/>
              <a:cs typeface="Cambria"/>
            </a:endParaRPr>
          </a:p>
        </p:txBody>
      </p:sp>
      <p:pic>
        <p:nvPicPr>
          <p:cNvPr id="6" name="Imagen 5" descr="slog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548680"/>
            <a:ext cx="3600400" cy="9464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99793" y="980728"/>
            <a:ext cx="2376263" cy="4616647"/>
          </a:xfrm>
          <a:prstGeom prst="rect">
            <a:avLst/>
          </a:prstGeom>
          <a:solidFill>
            <a:srgbClr val="E6E0EC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ES" sz="1200" b="1" dirty="0">
                <a:latin typeface="Cambria"/>
                <a:cs typeface="Cambria"/>
              </a:rPr>
              <a:t>EDUCACIÓN MEDIA </a:t>
            </a:r>
            <a:r>
              <a:rPr lang="es-ES" sz="1200" b="1" dirty="0" smtClean="0">
                <a:latin typeface="Cambria"/>
                <a:cs typeface="Cambria"/>
              </a:rPr>
              <a:t>SUPERIOR</a:t>
            </a:r>
          </a:p>
          <a:p>
            <a:pPr lvl="0" algn="ctr"/>
            <a:endParaRPr lang="es-ES" sz="1200" b="1" dirty="0">
              <a:latin typeface="Cambria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Coordinación Sectorial de Desarrollo 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Académico.</a:t>
            </a:r>
            <a:endParaRPr lang="es-ES" sz="1200" dirty="0">
              <a:latin typeface="Cambria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Coordinadora Sectorial de Participación y Promoción Social. Subsecretaría de Educación Media Superior.</a:t>
            </a: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 Educación Tecnológica 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Industrial.</a:t>
            </a: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 Educación Tecnológica 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Agropecuaria.</a:t>
            </a: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 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Bachillerato.</a:t>
            </a: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 Centros de Formación para el Trabajo. </a:t>
            </a: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del Colegio Nacional de Educación Profesional 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Técnica.</a:t>
            </a:r>
            <a:endParaRPr lang="es-MX" sz="1200" dirty="0" smtClean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Dirección </a:t>
            </a: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General del Instituto Nacional de Bellas Artes.</a:t>
            </a:r>
            <a:endParaRPr lang="es-E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es-ES" dirty="0">
              <a:latin typeface="Cambria"/>
              <a:cs typeface="Cambria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364088" y="1628800"/>
            <a:ext cx="1944216" cy="3231653"/>
          </a:xfrm>
          <a:prstGeom prst="rect">
            <a:avLst/>
          </a:prstGeom>
          <a:solidFill>
            <a:srgbClr val="E6E0EC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ES" sz="1200" b="1" dirty="0">
                <a:latin typeface="Cambria"/>
                <a:cs typeface="Cambria"/>
              </a:rPr>
              <a:t>EDUCACIÓN </a:t>
            </a:r>
            <a:r>
              <a:rPr lang="es-ES" sz="1200" b="1" dirty="0" smtClean="0">
                <a:latin typeface="Cambria"/>
                <a:cs typeface="Cambria"/>
              </a:rPr>
              <a:t>SUPERIOR</a:t>
            </a:r>
          </a:p>
          <a:p>
            <a:pPr lvl="0" algn="ctr"/>
            <a:endParaRPr lang="es-ES" sz="1200" b="1" dirty="0">
              <a:latin typeface="Cambria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 Educación Superior para Profesionales de la Educación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.</a:t>
            </a:r>
          </a:p>
          <a:p>
            <a:endParaRPr lang="es-ES" sz="1200" dirty="0">
              <a:latin typeface="Cambria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Dirección General de Profesiones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.</a:t>
            </a:r>
          </a:p>
          <a:p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Rectoría de la Universidad Pedagógica 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Nacional.</a:t>
            </a:r>
          </a:p>
          <a:p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Rectoría de la Universidad Abierta y a Distancia de </a:t>
            </a: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México.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2555776" y="5733256"/>
            <a:ext cx="4392488" cy="830997"/>
          </a:xfrm>
          <a:prstGeom prst="rect">
            <a:avLst/>
          </a:prstGeom>
          <a:solidFill>
            <a:srgbClr val="E6E0EC"/>
          </a:solidFill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MX" sz="1200" b="1" dirty="0">
                <a:latin typeface="Cambria"/>
                <a:ea typeface="Calibri" panose="020F0502020204030204" pitchFamily="34" charset="0"/>
                <a:cs typeface="Cambria"/>
              </a:rPr>
              <a:t>ÁREAS </a:t>
            </a:r>
            <a:r>
              <a:rPr lang="es-MX" sz="1200" b="1" dirty="0" smtClean="0">
                <a:latin typeface="Cambria"/>
                <a:ea typeface="Calibri" panose="020F0502020204030204" pitchFamily="34" charset="0"/>
                <a:cs typeface="Cambria"/>
              </a:rPr>
              <a:t>TRANSVERSALES:</a:t>
            </a:r>
          </a:p>
          <a:p>
            <a:pPr marL="171450" lvl="0" indent="-171450" algn="just">
              <a:buFont typeface="Arial"/>
              <a:buChar char="•"/>
            </a:pPr>
            <a:r>
              <a:rPr lang="es-ES_tradnl" sz="12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Coordinación </a:t>
            </a:r>
            <a:r>
              <a:rPr lang="es-ES_tradnl" sz="1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de Educación Intercultural y Bilingüe</a:t>
            </a:r>
          </a:p>
          <a:p>
            <a:pPr marL="171450" lvl="0" indent="-171450" algn="just">
              <a:buFont typeface="Arial"/>
              <a:buChar char="•"/>
            </a:pPr>
            <a:r>
              <a:rPr lang="es-ES_tradnl" sz="12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Dirección </a:t>
            </a:r>
            <a:r>
              <a:rPr lang="es-ES_tradnl" sz="1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Adjunta de Igualdad de Género.</a:t>
            </a:r>
          </a:p>
          <a:p>
            <a:pPr marL="171450" lvl="0" indent="-171450" algn="just">
              <a:buFont typeface="Arial"/>
              <a:buChar char="•"/>
            </a:pPr>
            <a:r>
              <a:rPr lang="es-ES_tradnl" sz="12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Coordinación </a:t>
            </a:r>
            <a:r>
              <a:rPr lang="es-ES_tradnl" sz="1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Nacional del Servicio Profesional Docente.</a:t>
            </a: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524328" y="1772816"/>
            <a:ext cx="1475656" cy="2308324"/>
          </a:xfrm>
          <a:prstGeom prst="rect">
            <a:avLst/>
          </a:prstGeom>
          <a:solidFill>
            <a:srgbClr val="E6E0EC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s-MX" sz="1200" b="1" dirty="0">
                <a:latin typeface="Cambria"/>
                <a:ea typeface="Calibri" panose="020F0502020204030204" pitchFamily="34" charset="0"/>
                <a:cs typeface="Cambria"/>
              </a:rPr>
              <a:t>MEDIOS DE COMUNICACIÓN Y DIFUSIÓN:</a:t>
            </a:r>
          </a:p>
          <a:p>
            <a:pPr marL="171450" indent="-171450">
              <a:buFont typeface="Arial"/>
              <a:buChar char="•"/>
            </a:pPr>
            <a:r>
              <a:rPr lang="es-ES_tradnl" sz="1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Dirección General de Comunicación Social.</a:t>
            </a: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DGTVE</a:t>
            </a: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Canal </a:t>
            </a:r>
            <a:r>
              <a:rPr lang="es-ES_tradnl" sz="1200" dirty="0">
                <a:latin typeface="Cambria"/>
                <a:ea typeface="Calibri" panose="020F0502020204030204" pitchFamily="34" charset="0"/>
                <a:cs typeface="Cambria"/>
              </a:rPr>
              <a:t>11 </a:t>
            </a: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Canal 22</a:t>
            </a:r>
            <a:endParaRPr lang="es-MX" sz="1200" dirty="0">
              <a:latin typeface="Cambria"/>
              <a:ea typeface="Calibri" panose="020F0502020204030204" pitchFamily="34" charset="0"/>
              <a:cs typeface="Cambria"/>
            </a:endParaRPr>
          </a:p>
          <a:p>
            <a:pPr marL="171450" indent="-171450">
              <a:buFont typeface="Arial"/>
              <a:buChar char="•"/>
            </a:pPr>
            <a:r>
              <a:rPr lang="es-ES_tradnl" sz="1200" dirty="0" smtClean="0">
                <a:latin typeface="Cambria"/>
                <a:ea typeface="Calibri" panose="020F0502020204030204" pitchFamily="34" charset="0"/>
                <a:cs typeface="Cambria"/>
              </a:rPr>
              <a:t>Radio Educación</a:t>
            </a:r>
          </a:p>
          <a:p>
            <a:pPr marL="171450" indent="-171450">
              <a:buFont typeface="Arial"/>
              <a:buChar char="•"/>
            </a:pPr>
            <a:r>
              <a:rPr lang="es-MX" sz="1200" dirty="0" smtClean="0">
                <a:latin typeface="Cambria"/>
                <a:ea typeface="Calibri" panose="020F0502020204030204" pitchFamily="34" charset="0"/>
                <a:cs typeface="Cambria"/>
              </a:rPr>
              <a:t>IMER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34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620688"/>
            <a:ext cx="8712968" cy="56553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es-MX" sz="17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EDUCACIÓN BÁSICA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700" b="1" i="1" u="sng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Acción Afirmativa</a:t>
            </a:r>
            <a:r>
              <a:rPr lang="es-MX" sz="17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Programa de Becas </a:t>
            </a:r>
            <a:r>
              <a:rPr lang="es-MX" sz="17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Apoyo a la Educación Básica de Madres Jóvenes y Jóvenes Embarazadas 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MX" sz="17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PROMAJOVEN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s-MX" sz="17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s-MX" sz="17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asta la </a:t>
            </a:r>
            <a:r>
              <a:rPr lang="es-MX" sz="17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fecha se han otorgado 89,215 becas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MX" sz="17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2004 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2009 fueron </a:t>
            </a:r>
            <a:r>
              <a:rPr lang="es-MX" sz="17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18,147. 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Bajo la administración de la DGEI, de 2010 a 2014 se han </a:t>
            </a:r>
            <a:r>
              <a:rPr lang="es-MX" sz="17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otorgado 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71,068, </a:t>
            </a:r>
            <a:r>
              <a:rPr lang="es-MX" sz="17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bajo 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compromiso de que las becarias concluyan su educación básica. </a:t>
            </a:r>
            <a:endParaRPr lang="es-MX" sz="1700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7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Además, 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 Madres jóvenes y jóvenes embarazadas entre los 12 y 18 años 11 meses de edad, reciben </a:t>
            </a:r>
            <a:r>
              <a:rPr lang="es-MX" sz="17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orientación y capacitación sobre salud sexual y </a:t>
            </a:r>
            <a:r>
              <a:rPr lang="es-MX" sz="17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reproductiva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s-MX" sz="17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derechos, así como prevención de la violencia, mediante pláticas y </a:t>
            </a:r>
            <a:r>
              <a:rPr lang="es-MX" sz="17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talleres.</a:t>
            </a:r>
          </a:p>
          <a:p>
            <a:pPr marL="285750" lvl="0" indent="-285750" algn="just">
              <a:lnSpc>
                <a:spcPct val="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1700" b="1" i="1" u="sng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700" b="1" i="1" u="sng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Planes</a:t>
            </a:r>
            <a:r>
              <a:rPr lang="es-MX" sz="1700" b="1" i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Programas y Materiales Educativos</a:t>
            </a:r>
            <a:r>
              <a:rPr lang="es-MX" sz="17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MX" sz="17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tiene incluido y se revisa de manera trasnversal desde primaraia hasta secuandaria en planes y programas de estudio y materiales educativos. </a:t>
            </a:r>
            <a:r>
              <a:rPr lang="es-MX" sz="17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MX" sz="17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CONAFE 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cuenta con la Guía para Instructores Comunitarios y Promotoras de Educación Inicial “Hablemos de Sexualidad”.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700" b="1" i="1" u="sng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Formación </a:t>
            </a:r>
            <a:r>
              <a:rPr lang="es-MX" sz="1700" b="1" i="1" u="sng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 personal educativo</a:t>
            </a:r>
            <a:r>
              <a:rPr lang="es-MX" sz="17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La 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Dirección General de Formación Continua, adscrita a la Coordinación Nacional de Servicio Profesional Docente, impulsó en 2014 </a:t>
            </a:r>
            <a:r>
              <a:rPr lang="es-MX" sz="17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formación de docentes en los temas de abuso sexual y educación sexual en diversas modalidades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tales como talleres, cursos y diplomados.  </a:t>
            </a:r>
            <a:endParaRPr lang="es-MX" sz="1700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700" b="1" i="1" u="sng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Comunicación </a:t>
            </a:r>
            <a:r>
              <a:rPr lang="es-MX" sz="1700" b="1" i="1" u="sng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Difusión. </a:t>
            </a:r>
            <a:r>
              <a:rPr lang="es-MX" sz="17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17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ciclo escolar 2014-2015, la DGAIG y la Dirección General de Televisión Educativa (DGTVE) establecieron coordinación intrasectorial para revisar </a:t>
            </a:r>
            <a:r>
              <a:rPr lang="es-MX" sz="17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guiones de la serie “Sexualidad con todas sus letras</a:t>
            </a:r>
            <a:r>
              <a:rPr lang="es-MX" sz="17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s-MX" sz="17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MX" sz="17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26 CuadroTexto"/>
          <p:cNvSpPr txBox="1"/>
          <p:nvPr/>
        </p:nvSpPr>
        <p:spPr>
          <a:xfrm>
            <a:off x="2843548" y="7711"/>
            <a:ext cx="631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 ACCIONES DEL SECTOR EDUCATIVO </a:t>
            </a:r>
          </a:p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EN MATERIA DE EDUCACION SEXUAL</a:t>
            </a:r>
            <a:endParaRPr lang="es-MX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9244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6" y="692696"/>
            <a:ext cx="8568952" cy="52291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es-MX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EDUCACIÓN </a:t>
            </a:r>
            <a:r>
              <a:rPr lang="es-MX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MEDIA SUPERIOR </a:t>
            </a:r>
            <a:endParaRPr lang="es-MX" b="1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1" indent="-285750" algn="just">
              <a:spcAft>
                <a:spcPts val="600"/>
              </a:spcAft>
              <a:buFont typeface="Arial"/>
              <a:buChar char="•"/>
            </a:pPr>
            <a:r>
              <a:rPr lang="es-ES_tradnl" b="1" i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_tradnl" b="1" i="1" u="sng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cción afirmativa</a:t>
            </a:r>
            <a:r>
              <a:rPr lang="es-ES_tradnl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Se otorgaron </a:t>
            </a:r>
            <a:r>
              <a:rPr lang="es-ES_tradnl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157,175 </a:t>
            </a:r>
            <a:r>
              <a:rPr lang="es-ES_tradnl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becas contra el abandono escolar</a:t>
            </a:r>
            <a:r>
              <a:rPr lang="es-ES_tradnl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en el ciclo escolar 2014-2015; el 51.5% correspondió a mujeres y el 48.7% a hombres, resaltando que las mujeres recibieron un apoyo superior con respecto a los hombres en 2.8%</a:t>
            </a:r>
            <a:r>
              <a:rPr lang="es-ES_tradnl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1" algn="just">
              <a:spcAft>
                <a:spcPts val="600"/>
              </a:spcAft>
            </a:pPr>
            <a:endParaRPr lang="es-ES_tradnl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1" indent="-285750" algn="just">
              <a:lnSpc>
                <a:spcPct val="70000"/>
              </a:lnSpc>
              <a:spcAft>
                <a:spcPts val="600"/>
              </a:spcAft>
              <a:buFont typeface="Arial"/>
              <a:buChar char="•"/>
            </a:pPr>
            <a:r>
              <a:rPr lang="es-MX" b="1" i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Planes, Programas y Materiales Educativos.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revisa de manera transversalcómo debe ampliarse el contenido.</a:t>
            </a:r>
          </a:p>
          <a:p>
            <a:pPr marL="285750" lvl="1" indent="-285750" algn="dist">
              <a:lnSpc>
                <a:spcPct val="70000"/>
              </a:lnSpc>
              <a:spcAft>
                <a:spcPts val="600"/>
              </a:spcAft>
              <a:buFont typeface="Arial"/>
              <a:buChar char="•"/>
            </a:pPr>
            <a:r>
              <a:rPr lang="es-MX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Programa </a:t>
            </a:r>
            <a:r>
              <a:rPr lang="es-MX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Construye T. 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MX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reado en 2008 y en </a:t>
            </a:r>
            <a:r>
              <a:rPr lang="es-MX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r>
              <a:rPr lang="es-MX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rediseña para impulsar el liderazgo de directivos 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MX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docentes; fortalecer 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 capacidades de la escuela para </a:t>
            </a:r>
            <a:r>
              <a:rPr lang="es-MX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desarrollar habilidades socioemocionales en las y los estudiantes</a:t>
            </a:r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 así mejorar el ambiente escolar en los </a:t>
            </a:r>
            <a:r>
              <a:rPr lang="es-MX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planteles. </a:t>
            </a:r>
            <a:r>
              <a:rPr lang="es-ES_tradnl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Durante </a:t>
            </a:r>
            <a:r>
              <a:rPr lang="es-ES_tradnl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todo este tiempo, se han desarrollado en diferentes planteles públicos federales y estatales de educación media superior diversos cursos, talleres, conferencias y elaborado materiales de información en materia de educación sexual, con el apoyo y asesoría de diversas organizaciones de la sociedad civil expertas en el </a:t>
            </a:r>
            <a:r>
              <a:rPr lang="es-ES_tradnl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tema.</a:t>
            </a:r>
            <a:r>
              <a:rPr lang="es-AR" baseline="30000" dirty="0" smtClean="0">
                <a:latin typeface="Cambria"/>
                <a:cs typeface="Cambria"/>
              </a:rPr>
              <a:t>1</a:t>
            </a:r>
            <a:endParaRPr lang="es-MX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MX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 Fuente: Programa Construye T. Página web: http://www.construye-t.org.mx/</a:t>
            </a:r>
            <a:endParaRPr lang="es-MX" sz="1400" b="1" dirty="0">
              <a:latin typeface="Cambria" panose="02040503050406030204" pitchFamily="18" charset="0"/>
            </a:endParaRPr>
          </a:p>
        </p:txBody>
      </p:sp>
      <p:sp>
        <p:nvSpPr>
          <p:cNvPr id="7" name="26 CuadroTexto"/>
          <p:cNvSpPr txBox="1"/>
          <p:nvPr/>
        </p:nvSpPr>
        <p:spPr>
          <a:xfrm>
            <a:off x="2843548" y="7711"/>
            <a:ext cx="631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ACCIONES DEL SECTOR EDUCATIVO </a:t>
            </a:r>
          </a:p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EN MATERIA DE EDUCACION SEXUAL</a:t>
            </a:r>
            <a:endParaRPr lang="es-MX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5669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1268760"/>
            <a:ext cx="8064896" cy="52475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_tradnl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EDUCACIÓN SUPERIOR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2000" b="1" i="1" u="sng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Acción afirmativa.  </a:t>
            </a:r>
            <a:r>
              <a:rPr lang="es-ES_tradnl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el </a:t>
            </a:r>
            <a:r>
              <a:rPr lang="es-ES_tradnl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ciclo </a:t>
            </a:r>
            <a:r>
              <a:rPr lang="es-ES_tradnl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2014-2015, se destinó el </a:t>
            </a:r>
            <a:r>
              <a:rPr lang="es-ES_tradnl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55.6% de las becas a mujeres, lo que representó un aumento de un 11.8% respecto al ciclo </a:t>
            </a:r>
            <a:r>
              <a:rPr lang="es-ES_tradnl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anterior.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_tradnl" sz="2000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s-MX" sz="2000" b="1" i="1" u="sng" dirty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Formación </a:t>
            </a:r>
            <a:r>
              <a:rPr lang="es-MX" sz="2000" b="1" i="1" u="sng" dirty="0" smtClean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del </a:t>
            </a:r>
            <a:r>
              <a:rPr lang="es-MX" sz="2000" b="1" i="1" u="sng" dirty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personal </a:t>
            </a:r>
            <a:r>
              <a:rPr lang="es-ES_tradnl" sz="2000" b="1" i="1" u="sng" dirty="0" smtClean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educativo:</a:t>
            </a:r>
            <a:endParaRPr lang="es-ES_tradnl" sz="2000" b="1" i="1" u="sng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2014, en </a:t>
            </a:r>
            <a:r>
              <a:rPr lang="es-MX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Universidad Pedagógica Nacional </a:t>
            </a:r>
            <a:r>
              <a:rPr lang="es-MX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(UPN) se contaba con </a:t>
            </a:r>
            <a:r>
              <a:rPr lang="es-MX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curso para docentes de secundaria que impartían “Formación Cívica y Ética” y “Ciencias I”; así como un Diplomado de «Educadores en Sexualidad Humana». </a:t>
            </a:r>
            <a:endParaRPr lang="es-MX" sz="2000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2000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Desde julio de 2015, se imparte en la UPN-Ajusco la "</a:t>
            </a:r>
            <a:r>
              <a:rPr lang="es-MX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Especialización en Educación Integral de la </a:t>
            </a:r>
            <a:r>
              <a:rPr lang="es-MX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Sexualidad”. Asimismo, </a:t>
            </a:r>
            <a:r>
              <a:rPr lang="es-MX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está trabajando en el programa de la </a:t>
            </a:r>
            <a:r>
              <a:rPr lang="es-MX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Maestría </a:t>
            </a:r>
            <a:r>
              <a:rPr lang="es-MX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sobre </a:t>
            </a:r>
            <a:r>
              <a:rPr lang="es-MX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Sexualidad </a:t>
            </a:r>
            <a:r>
              <a:rPr lang="es-MX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MX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Educación.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_tradnl" sz="20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26 CuadroTexto"/>
          <p:cNvSpPr txBox="1"/>
          <p:nvPr/>
        </p:nvSpPr>
        <p:spPr>
          <a:xfrm>
            <a:off x="5076056" y="7711"/>
            <a:ext cx="4082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just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ACCIONES DEL SECTOR EDUCATIVO EN MATERIA DE EDUCACION SEXUAL</a:t>
            </a:r>
            <a:endParaRPr lang="es-MX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77034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51520" y="836712"/>
            <a:ext cx="8712968" cy="54784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b="1" dirty="0" smtClean="0">
                <a:latin typeface="Cambria" panose="02040503050406030204" pitchFamily="18" charset="0"/>
              </a:rPr>
              <a:t>Informe </a:t>
            </a:r>
            <a:r>
              <a:rPr lang="es-ES_tradnl" b="1" dirty="0">
                <a:latin typeface="Cambria" panose="02040503050406030204" pitchFamily="18" charset="0"/>
              </a:rPr>
              <a:t>de avances sobre el cumplimiento de la Declaración Ministerial 2008. “Prevenir con Educación”, </a:t>
            </a:r>
            <a:r>
              <a:rPr lang="es-ES_tradnl" dirty="0" smtClean="0">
                <a:latin typeface="Cambria" panose="02040503050406030204" pitchFamily="18" charset="0"/>
              </a:rPr>
              <a:t>en la Primer Sesión Ordinaria del Consejo </a:t>
            </a:r>
            <a:r>
              <a:rPr lang="es-ES_tradnl" dirty="0">
                <a:latin typeface="Cambria" panose="02040503050406030204" pitchFamily="18" charset="0"/>
              </a:rPr>
              <a:t>Nacional para la Prevención y el Control del Síndrome de la Inmunodeficiencia </a:t>
            </a:r>
            <a:r>
              <a:rPr lang="es-ES_tradnl" dirty="0" smtClean="0">
                <a:latin typeface="Cambria" panose="02040503050406030204" pitchFamily="18" charset="0"/>
              </a:rPr>
              <a:t>Adquirida.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s-MX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Cambria" panose="02040503050406030204" pitchFamily="18" charset="0"/>
              </a:rPr>
              <a:t>Inclusión en </a:t>
            </a:r>
            <a:r>
              <a:rPr lang="es-ES_tradnl" dirty="0">
                <a:latin typeface="Cambria" panose="02040503050406030204" pitchFamily="18" charset="0"/>
              </a:rPr>
              <a:t>las </a:t>
            </a:r>
            <a:r>
              <a:rPr lang="es-ES_tradnl" b="1" dirty="0">
                <a:latin typeface="Cambria" panose="02040503050406030204" pitchFamily="18" charset="0"/>
              </a:rPr>
              <a:t>Reglas de Operación del Programa Nacional de Becas</a:t>
            </a:r>
            <a:r>
              <a:rPr lang="es-ES_tradnl" dirty="0">
                <a:latin typeface="Cambria" panose="02040503050406030204" pitchFamily="18" charset="0"/>
              </a:rPr>
              <a:t> criterios de priorización para apoyar a mujeres estudiantes en situación de desventaja o vulnerabilidad, además de alumnas embarazadas y en condición de </a:t>
            </a:r>
            <a:r>
              <a:rPr lang="es-ES_tradnl" dirty="0" smtClean="0">
                <a:latin typeface="Cambria" panose="02040503050406030204" pitchFamily="18" charset="0"/>
              </a:rPr>
              <a:t>madre.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s-ES_tradnl" dirty="0" smtClean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Cambria" panose="02040503050406030204" pitchFamily="18" charset="0"/>
              </a:rPr>
              <a:t>Campaña “</a:t>
            </a:r>
            <a:r>
              <a:rPr lang="es-ES_tradnl" b="1" dirty="0" smtClean="0">
                <a:latin typeface="Cambria" panose="02040503050406030204" pitchFamily="18" charset="0"/>
              </a:rPr>
              <a:t>Prevención </a:t>
            </a:r>
            <a:r>
              <a:rPr lang="es-ES_tradnl" b="1" dirty="0">
                <a:latin typeface="Cambria" panose="02040503050406030204" pitchFamily="18" charset="0"/>
              </a:rPr>
              <a:t>del embarazo no planificado en </a:t>
            </a:r>
            <a:r>
              <a:rPr lang="es-ES_tradnl" b="1" dirty="0" smtClean="0">
                <a:latin typeface="Cambria" panose="02040503050406030204" pitchFamily="18" charset="0"/>
              </a:rPr>
              <a:t>Adolescentes</a:t>
            </a:r>
            <a:r>
              <a:rPr lang="es-ES_tradnl" dirty="0" smtClean="0">
                <a:latin typeface="Cambria" panose="02040503050406030204" pitchFamily="18" charset="0"/>
              </a:rPr>
              <a:t>”.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s-ES_tradnl" dirty="0" smtClean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latin typeface="Cambria" panose="02040503050406030204" pitchFamily="18" charset="0"/>
              </a:rPr>
              <a:t>“</a:t>
            </a:r>
            <a:r>
              <a:rPr lang="es-MX" b="1" dirty="0" smtClean="0">
                <a:latin typeface="Cambria" panose="02040503050406030204" pitchFamily="18" charset="0"/>
              </a:rPr>
              <a:t>Seminario </a:t>
            </a:r>
            <a:r>
              <a:rPr lang="es-MX" b="1" dirty="0">
                <a:latin typeface="Cambria" panose="02040503050406030204" pitchFamily="18" charset="0"/>
              </a:rPr>
              <a:t>sobre Educación Integral en Sexualidad con énfasis en la Prevención del Embarazo en </a:t>
            </a:r>
            <a:r>
              <a:rPr lang="es-MX" b="1" dirty="0" smtClean="0">
                <a:latin typeface="Cambria" panose="02040503050406030204" pitchFamily="18" charset="0"/>
              </a:rPr>
              <a:t>Adolescentes</a:t>
            </a:r>
            <a:r>
              <a:rPr lang="es-MX" dirty="0" smtClean="0">
                <a:latin typeface="Cambria" panose="02040503050406030204" pitchFamily="18" charset="0"/>
              </a:rPr>
              <a:t>”.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s-MX" dirty="0" smtClean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b="1" dirty="0" smtClean="0">
                <a:latin typeface="Cambria" panose="02040503050406030204" pitchFamily="18" charset="0"/>
              </a:rPr>
              <a:t>“Fortalecimiento de la Política de Igualdad de Género en el Sector Educativo”</a:t>
            </a:r>
            <a:r>
              <a:rPr lang="es-MX" dirty="0">
                <a:latin typeface="Cambria" panose="02040503050406030204" pitchFamily="18" charset="0"/>
              </a:rPr>
              <a:t>.</a:t>
            </a:r>
            <a:r>
              <a:rPr lang="es-MX" dirty="0" smtClean="0">
                <a:latin typeface="Cambria" panose="02040503050406030204" pitchFamily="18" charset="0"/>
              </a:rPr>
              <a:t> </a:t>
            </a:r>
            <a:r>
              <a:rPr lang="es-MX" dirty="0">
                <a:latin typeface="Cambria" panose="02040503050406030204" pitchFamily="18" charset="0"/>
              </a:rPr>
              <a:t>L</a:t>
            </a:r>
            <a:r>
              <a:rPr lang="es-MX" dirty="0" smtClean="0">
                <a:latin typeface="Cambria" panose="02040503050406030204" pitchFamily="18" charset="0"/>
              </a:rPr>
              <a:t>as </a:t>
            </a:r>
            <a:r>
              <a:rPr lang="es-MX" dirty="0">
                <a:latin typeface="Cambria" panose="02040503050406030204" pitchFamily="18" charset="0"/>
              </a:rPr>
              <a:t>Autoridades Educativas Locales, por conducto de sus Unidades de Igualdad de Género, desarrollaron acciones en </a:t>
            </a:r>
            <a:r>
              <a:rPr lang="es-MX" dirty="0" smtClean="0">
                <a:latin typeface="Cambria" panose="02040503050406030204" pitchFamily="18" charset="0"/>
              </a:rPr>
              <a:t>16 </a:t>
            </a:r>
            <a:r>
              <a:rPr lang="es-MX" dirty="0">
                <a:latin typeface="Cambria" panose="02040503050406030204" pitchFamily="18" charset="0"/>
              </a:rPr>
              <a:t>entidades </a:t>
            </a:r>
            <a:r>
              <a:rPr lang="es-MX" dirty="0" smtClean="0">
                <a:latin typeface="Cambria" panose="02040503050406030204" pitchFamily="18" charset="0"/>
              </a:rPr>
              <a:t>federativas en </a:t>
            </a:r>
            <a:r>
              <a:rPr lang="es-MX" dirty="0">
                <a:latin typeface="Cambria" panose="02040503050406030204" pitchFamily="18" charset="0"/>
              </a:rPr>
              <a:t>materia de </a:t>
            </a:r>
            <a:r>
              <a:rPr lang="es-MX" dirty="0" smtClean="0">
                <a:latin typeface="Cambria" panose="02040503050406030204" pitchFamily="18" charset="0"/>
              </a:rPr>
              <a:t>Educación </a:t>
            </a:r>
            <a:r>
              <a:rPr lang="es-MX" dirty="0">
                <a:latin typeface="Cambria" panose="02040503050406030204" pitchFamily="18" charset="0"/>
              </a:rPr>
              <a:t>I</a:t>
            </a:r>
            <a:r>
              <a:rPr lang="es-MX" dirty="0" smtClean="0">
                <a:latin typeface="Cambria" panose="02040503050406030204" pitchFamily="18" charset="0"/>
              </a:rPr>
              <a:t>ntegral </a:t>
            </a:r>
            <a:r>
              <a:rPr lang="es-MX" dirty="0">
                <a:latin typeface="Cambria" panose="02040503050406030204" pitchFamily="18" charset="0"/>
              </a:rPr>
              <a:t>en </a:t>
            </a:r>
            <a:r>
              <a:rPr lang="es-MX" dirty="0" smtClean="0">
                <a:latin typeface="Cambria" panose="02040503050406030204" pitchFamily="18" charset="0"/>
              </a:rPr>
              <a:t>Sexualidad (EIS), tales </a:t>
            </a:r>
            <a:r>
              <a:rPr lang="es-MX" dirty="0">
                <a:latin typeface="Cambria" panose="02040503050406030204" pitchFamily="18" charset="0"/>
              </a:rPr>
              <a:t>como fortalecimiento de capacidades de diferentes figuras </a:t>
            </a:r>
            <a:r>
              <a:rPr lang="es-MX" dirty="0" smtClean="0">
                <a:latin typeface="Cambria" panose="02040503050406030204" pitchFamily="18" charset="0"/>
              </a:rPr>
              <a:t>educativas, así </a:t>
            </a:r>
            <a:r>
              <a:rPr lang="es-MX" dirty="0">
                <a:latin typeface="Cambria" panose="02040503050406030204" pitchFamily="18" charset="0"/>
              </a:rPr>
              <a:t>como inclusión de la educación integral en sexualidad en los planes, programas y materiales educativos. </a:t>
            </a:r>
            <a:endParaRPr lang="es-MX" dirty="0" smtClean="0"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s-MX" dirty="0" smtClean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Diagnóstico Estadístico Nacional</a:t>
            </a:r>
            <a:r>
              <a:rPr lang="es-MX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el marco de la construcción de la Agenda Sectorial.</a:t>
            </a:r>
            <a:endParaRPr lang="es-ES_tradnl" dirty="0" smtClean="0">
              <a:latin typeface="Cambria" panose="02040503050406030204" pitchFamily="18" charset="0"/>
            </a:endParaRPr>
          </a:p>
        </p:txBody>
      </p:sp>
      <p:sp>
        <p:nvSpPr>
          <p:cNvPr id="6" name="26 CuadroTexto"/>
          <p:cNvSpPr txBox="1"/>
          <p:nvPr/>
        </p:nvSpPr>
        <p:spPr>
          <a:xfrm>
            <a:off x="3347864" y="7711"/>
            <a:ext cx="5810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r"/>
            <a:r>
              <a:rPr lang="es-ES_tradn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ACCIONES</a:t>
            </a:r>
            <a:r>
              <a:rPr lang="es-ES_tradnl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s-ES_tradn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DE PLANEACIÓN Y TRANSVERSALIDAD (DGAIG, 2014)</a:t>
            </a:r>
          </a:p>
        </p:txBody>
      </p:sp>
    </p:spTree>
    <p:extLst>
      <p:ext uri="{BB962C8B-B14F-4D97-AF65-F5344CB8AC3E}">
        <p14:creationId xmlns:p14="http://schemas.microsoft.com/office/powerpoint/2010/main" val="2407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836712"/>
            <a:ext cx="8568952" cy="5786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>
                <a:latin typeface="Cambria" panose="02040503050406030204" pitchFamily="18" charset="0"/>
              </a:rPr>
              <a:t>E</a:t>
            </a:r>
            <a:r>
              <a:rPr lang="es-MX" b="1" dirty="0" smtClean="0">
                <a:latin typeface="Cambria" panose="02040503050406030204" pitchFamily="18" charset="0"/>
              </a:rPr>
              <a:t>studios </a:t>
            </a:r>
            <a:r>
              <a:rPr lang="es-MX" dirty="0" smtClean="0">
                <a:latin typeface="Cambria" panose="02040503050406030204" pitchFamily="18" charset="0"/>
              </a:rPr>
              <a:t>sobre EIS en </a:t>
            </a:r>
            <a:r>
              <a:rPr lang="es-MX" dirty="0">
                <a:latin typeface="Cambria" panose="02040503050406030204" pitchFamily="18" charset="0"/>
              </a:rPr>
              <a:t>los planes, programas de estudio y materiales educativos, así como en otros aspectos relacionados con la formación </a:t>
            </a:r>
            <a:r>
              <a:rPr lang="es-MX" dirty="0" smtClean="0">
                <a:latin typeface="Cambria" panose="02040503050406030204" pitchFamily="18" charset="0"/>
              </a:rPr>
              <a:t>docente.</a:t>
            </a:r>
          </a:p>
          <a:p>
            <a:pPr marL="285750" lvl="0" indent="-285750" algn="just">
              <a:lnSpc>
                <a:spcPct val="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b="1" dirty="0" smtClean="0">
                <a:latin typeface="Cambria" panose="02040503050406030204" pitchFamily="18" charset="0"/>
              </a:rPr>
              <a:t>“Fortalecimiento de la Política de Igualdad de Género en el Sector Educativo”</a:t>
            </a:r>
            <a:r>
              <a:rPr lang="es-MX" dirty="0">
                <a:latin typeface="Cambria" panose="02040503050406030204" pitchFamily="18" charset="0"/>
              </a:rPr>
              <a:t>. </a:t>
            </a:r>
            <a:r>
              <a:rPr lang="es-MX" dirty="0" smtClean="0">
                <a:latin typeface="Cambria" panose="02040503050406030204" pitchFamily="18" charset="0"/>
              </a:rPr>
              <a:t>Las </a:t>
            </a:r>
            <a:r>
              <a:rPr lang="es-MX" dirty="0">
                <a:latin typeface="Cambria" panose="02040503050406030204" pitchFamily="18" charset="0"/>
              </a:rPr>
              <a:t>Autoridades Educativas Locales, por conducto de sus Unidades de Igualdad de </a:t>
            </a:r>
            <a:r>
              <a:rPr lang="es-MX" dirty="0" smtClean="0">
                <a:latin typeface="Cambria" panose="02040503050406030204" pitchFamily="18" charset="0"/>
              </a:rPr>
              <a:t>Género, realizan </a:t>
            </a:r>
            <a:r>
              <a:rPr lang="es-MX" dirty="0">
                <a:latin typeface="Cambria" panose="02040503050406030204" pitchFamily="18" charset="0"/>
              </a:rPr>
              <a:t>acciones en 14 entidades federativas en materia de </a:t>
            </a:r>
            <a:r>
              <a:rPr lang="es-MX" dirty="0" smtClean="0">
                <a:latin typeface="Cambria" panose="02040503050406030204" pitchFamily="18" charset="0"/>
              </a:rPr>
              <a:t>EIS, </a:t>
            </a:r>
            <a:r>
              <a:rPr lang="es-MX" dirty="0">
                <a:latin typeface="Cambria" panose="02040503050406030204" pitchFamily="18" charset="0"/>
              </a:rPr>
              <a:t>tales como diplomados; campañas de comunicación y difusión; formación a diferentes figuras </a:t>
            </a:r>
            <a:r>
              <a:rPr lang="es-MX" dirty="0" smtClean="0">
                <a:latin typeface="Cambria" panose="02040503050406030204" pitchFamily="18" charset="0"/>
              </a:rPr>
              <a:t>educativas; diagnóstico </a:t>
            </a:r>
            <a:r>
              <a:rPr lang="es-MX" dirty="0">
                <a:latin typeface="Cambria" panose="02040503050406030204" pitchFamily="18" charset="0"/>
              </a:rPr>
              <a:t>sobre embarazo en adolescentes e impresión de materiales</a:t>
            </a:r>
            <a:r>
              <a:rPr lang="es-MX" dirty="0" smtClean="0">
                <a:latin typeface="Cambria" panose="02040503050406030204" pitchFamily="18" charset="0"/>
              </a:rPr>
              <a:t>.</a:t>
            </a:r>
            <a:endParaRPr lang="es-MX" dirty="0"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s-MX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>
                <a:latin typeface="Cambria" panose="02040503050406030204" pitchFamily="18" charset="0"/>
              </a:rPr>
              <a:t>Incremento presupuestal del </a:t>
            </a:r>
            <a:r>
              <a:rPr lang="es-MX" b="1" dirty="0" smtClean="0">
                <a:latin typeface="Cambria" panose="02040503050406030204" pitchFamily="18" charset="0"/>
              </a:rPr>
              <a:t>Programa </a:t>
            </a:r>
            <a:r>
              <a:rPr lang="es-MX" b="1" dirty="0">
                <a:latin typeface="Cambria" panose="02040503050406030204" pitchFamily="18" charset="0"/>
              </a:rPr>
              <a:t>Nacional de </a:t>
            </a:r>
            <a:r>
              <a:rPr lang="es-MX" b="1" dirty="0" smtClean="0">
                <a:latin typeface="Cambria" panose="02040503050406030204" pitchFamily="18" charset="0"/>
              </a:rPr>
              <a:t>Becas 2015</a:t>
            </a:r>
            <a:r>
              <a:rPr lang="es-MX" dirty="0" smtClean="0">
                <a:latin typeface="Cambria" panose="02040503050406030204" pitchFamily="18" charset="0"/>
              </a:rPr>
              <a:t>, </a:t>
            </a:r>
            <a:r>
              <a:rPr lang="es-ES_tradnl" dirty="0" smtClean="0">
                <a:latin typeface="Cambria" panose="02040503050406030204" pitchFamily="18" charset="0"/>
              </a:rPr>
              <a:t>para </a:t>
            </a:r>
            <a:r>
              <a:rPr lang="es-ES_tradnl" dirty="0">
                <a:latin typeface="Cambria" panose="02040503050406030204" pitchFamily="18" charset="0"/>
              </a:rPr>
              <a:t>apoyar a mujeres estudiantes en situación de desventaja o vulnerabilidad, </a:t>
            </a:r>
            <a:r>
              <a:rPr lang="es-ES_tradnl" dirty="0" smtClean="0">
                <a:latin typeface="Cambria" panose="02040503050406030204" pitchFamily="18" charset="0"/>
              </a:rPr>
              <a:t>alumnas </a:t>
            </a:r>
            <a:r>
              <a:rPr lang="es-ES_tradnl" dirty="0">
                <a:latin typeface="Cambria" panose="02040503050406030204" pitchFamily="18" charset="0"/>
              </a:rPr>
              <a:t>embarazadas y en condición de </a:t>
            </a:r>
            <a:r>
              <a:rPr lang="es-ES_tradnl" dirty="0" smtClean="0">
                <a:latin typeface="Cambria" panose="02040503050406030204" pitchFamily="18" charset="0"/>
              </a:rPr>
              <a:t>madre.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s-ES_tradnl" dirty="0" smtClean="0">
              <a:latin typeface="Cambria" panose="02040503050406030204" pitchFamily="18" charset="0"/>
            </a:endParaRPr>
          </a:p>
          <a:p>
            <a:pPr marL="285750" lvl="2" indent="-285750" algn="just">
              <a:buFont typeface="Arial" panose="020B0604020202020204" pitchFamily="34" charset="0"/>
              <a:buChar char="•"/>
            </a:pPr>
            <a:r>
              <a:rPr lang="es-MX" b="1" dirty="0" smtClean="0">
                <a:latin typeface="Cambria" panose="02040503050406030204" pitchFamily="18" charset="0"/>
              </a:rPr>
              <a:t>Campaña </a:t>
            </a:r>
            <a:r>
              <a:rPr lang="es-MX" b="1" dirty="0">
                <a:latin typeface="Cambria" panose="02040503050406030204" pitchFamily="18" charset="0"/>
              </a:rPr>
              <a:t>Institucional </a:t>
            </a:r>
            <a:r>
              <a:rPr lang="es-MX" dirty="0">
                <a:latin typeface="Cambria" panose="02040503050406030204" pitchFamily="18" charset="0"/>
              </a:rPr>
              <a:t>“Educación </a:t>
            </a:r>
            <a:r>
              <a:rPr lang="es-MX" dirty="0" smtClean="0">
                <a:latin typeface="Cambria" panose="02040503050406030204" pitchFamily="18" charset="0"/>
              </a:rPr>
              <a:t>Integral </a:t>
            </a:r>
            <a:r>
              <a:rPr lang="es-MX" dirty="0">
                <a:latin typeface="Cambria" panose="02040503050406030204" pitchFamily="18" charset="0"/>
              </a:rPr>
              <a:t>en </a:t>
            </a:r>
            <a:r>
              <a:rPr lang="es-MX" dirty="0" smtClean="0">
                <a:latin typeface="Cambria" panose="02040503050406030204" pitchFamily="18" charset="0"/>
              </a:rPr>
              <a:t>Sexualidad </a:t>
            </a:r>
            <a:r>
              <a:rPr lang="es-MX" dirty="0">
                <a:latin typeface="Cambria" panose="02040503050406030204" pitchFamily="18" charset="0"/>
              </a:rPr>
              <a:t>con énfasis en la prevención del embarazo adolescente</a:t>
            </a:r>
            <a:r>
              <a:rPr lang="es-MX" dirty="0" smtClean="0">
                <a:latin typeface="Cambria" panose="02040503050406030204" pitchFamily="18" charset="0"/>
              </a:rPr>
              <a:t>” </a:t>
            </a:r>
            <a:r>
              <a:rPr lang="es-MX" dirty="0" smtClean="0">
                <a:latin typeface="Cambria" panose="02040503050406030204" pitchFamily="18" charset="0"/>
              </a:rPr>
              <a:t>en coordinaci</a:t>
            </a:r>
            <a:r>
              <a:rPr lang="es-MX" dirty="0" smtClean="0">
                <a:latin typeface="Cambria" panose="02040503050406030204" pitchFamily="18" charset="0"/>
              </a:rPr>
              <a:t>ón con DGEI y </a:t>
            </a:r>
            <a:r>
              <a:rPr lang="es-MX" dirty="0">
                <a:latin typeface="Cambria" panose="02040503050406030204" pitchFamily="18" charset="0"/>
              </a:rPr>
              <a:t>Dirección General de Comunicación </a:t>
            </a:r>
            <a:r>
              <a:rPr lang="es-MX" dirty="0" smtClean="0">
                <a:latin typeface="Cambria" panose="02040503050406030204" pitchFamily="18" charset="0"/>
              </a:rPr>
              <a:t>Socia, </a:t>
            </a:r>
            <a:r>
              <a:rPr lang="es-MX" dirty="0" smtClean="0">
                <a:latin typeface="Cambria" panose="02040503050406030204" pitchFamily="18" charset="0"/>
              </a:rPr>
              <a:t>DGTVE,</a:t>
            </a:r>
            <a:r>
              <a:rPr lang="es-MX" dirty="0">
                <a:latin typeface="Cambria" panose="02040503050406030204" pitchFamily="18" charset="0"/>
              </a:rPr>
              <a:t> Canal 22, Canal </a:t>
            </a:r>
            <a:r>
              <a:rPr lang="es-MX" dirty="0">
                <a:latin typeface="Cambria" panose="02040503050406030204" pitchFamily="18" charset="0"/>
              </a:rPr>
              <a:t>11, </a:t>
            </a:r>
            <a:r>
              <a:rPr lang="es-MX" dirty="0" smtClean="0">
                <a:latin typeface="Cambria" panose="02040503050406030204" pitchFamily="18" charset="0"/>
              </a:rPr>
              <a:t>IMER</a:t>
            </a:r>
            <a:r>
              <a:rPr lang="es-MX" dirty="0">
                <a:latin typeface="Cambria" panose="02040503050406030204" pitchFamily="18" charset="0"/>
              </a:rPr>
              <a:t>, Radio </a:t>
            </a:r>
            <a:r>
              <a:rPr lang="es-MX" dirty="0" smtClean="0">
                <a:latin typeface="Cambria" panose="02040503050406030204" pitchFamily="18" charset="0"/>
              </a:rPr>
              <a:t>Educación.</a:t>
            </a:r>
            <a:endParaRPr lang="es-MX" dirty="0" smtClean="0">
              <a:latin typeface="Cambria" panose="02040503050406030204" pitchFamily="18" charset="0"/>
            </a:endParaRPr>
          </a:p>
          <a:p>
            <a:pPr marL="285750" lvl="2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Cambria" panose="02040503050406030204" pitchFamily="18" charset="0"/>
              </a:rPr>
              <a:t>T</a:t>
            </a:r>
            <a:r>
              <a:rPr lang="es-MX" dirty="0" smtClean="0">
                <a:latin typeface="Cambria" panose="02040503050406030204" pitchFamily="18" charset="0"/>
              </a:rPr>
              <a:t>rabajo conjunto </a:t>
            </a:r>
            <a:r>
              <a:rPr lang="es-MX" dirty="0">
                <a:latin typeface="Cambria" panose="02040503050406030204" pitchFamily="18" charset="0"/>
              </a:rPr>
              <a:t>con las instituciones que integran el </a:t>
            </a:r>
            <a:r>
              <a:rPr lang="es-MX" b="1" dirty="0" smtClean="0">
                <a:latin typeface="Cambria" panose="02040503050406030204" pitchFamily="18" charset="0"/>
              </a:rPr>
              <a:t>GIPEA</a:t>
            </a:r>
            <a:r>
              <a:rPr lang="es-MX" dirty="0" smtClean="0">
                <a:latin typeface="Cambria" panose="02040503050406030204" pitchFamily="18" charset="0"/>
              </a:rPr>
              <a:t>.</a:t>
            </a:r>
          </a:p>
          <a:p>
            <a:pPr marL="285750" lvl="2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s-MX" dirty="0" smtClean="0">
              <a:latin typeface="Cambria" panose="02040503050406030204" pitchFamily="18" charset="0"/>
            </a:endParaRPr>
          </a:p>
          <a:p>
            <a:pPr marL="285750" lvl="2" indent="-285750" algn="just">
              <a:buFont typeface="Arial" panose="020B0604020202020204" pitchFamily="34" charset="0"/>
              <a:buChar char="•"/>
            </a:pPr>
            <a:r>
              <a:rPr lang="es-MX" b="1" dirty="0" smtClean="0">
                <a:latin typeface="Cambria" panose="02040503050406030204" pitchFamily="18" charset="0"/>
              </a:rPr>
              <a:t>Coordinaci</a:t>
            </a:r>
            <a:r>
              <a:rPr lang="es-MX" b="1" dirty="0" smtClean="0">
                <a:latin typeface="Cambria" panose="02040503050406030204" pitchFamily="18" charset="0"/>
              </a:rPr>
              <a:t>ón de las </a:t>
            </a:r>
            <a:r>
              <a:rPr lang="es-MX" b="1" dirty="0" smtClean="0">
                <a:latin typeface="Cambria" panose="02040503050406030204" pitchFamily="18" charset="0"/>
              </a:rPr>
              <a:t>26 </a:t>
            </a:r>
            <a:r>
              <a:rPr lang="es-MX" b="1" dirty="0" smtClean="0">
                <a:latin typeface="Cambria" panose="02040503050406030204" pitchFamily="18" charset="0"/>
              </a:rPr>
              <a:t>áreas e instituciones de la SEP </a:t>
            </a:r>
            <a:r>
              <a:rPr lang="es-MX" b="1" dirty="0" smtClean="0">
                <a:latin typeface="Cambria" panose="02040503050406030204" pitchFamily="18" charset="0"/>
              </a:rPr>
              <a:t>que trabajan la </a:t>
            </a:r>
            <a:r>
              <a:rPr lang="es-MX" b="1" dirty="0" smtClean="0">
                <a:latin typeface="Cambria" panose="02040503050406030204" pitchFamily="18" charset="0"/>
              </a:rPr>
              <a:t>Agenda Sectorial en la planeación de acciones 2015-2018.</a:t>
            </a:r>
          </a:p>
        </p:txBody>
      </p:sp>
      <p:sp>
        <p:nvSpPr>
          <p:cNvPr id="4" name="26 CuadroTexto"/>
          <p:cNvSpPr txBox="1"/>
          <p:nvPr/>
        </p:nvSpPr>
        <p:spPr>
          <a:xfrm>
            <a:off x="3635896" y="7711"/>
            <a:ext cx="5522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r"/>
            <a:r>
              <a:rPr lang="es-ES_tradn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ACCIONES</a:t>
            </a:r>
            <a:r>
              <a:rPr lang="es-ES_tradnl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s-ES_tradnl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DE PLANEACIÓN Y TRANSVERSALIDAD (DGAIG, </a:t>
            </a:r>
            <a:r>
              <a:rPr lang="es-ES_tradnl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2015)</a:t>
            </a:r>
            <a:endParaRPr lang="es-ES_tradnl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8216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66048" y="2405787"/>
            <a:ext cx="372749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MX" b="1" dirty="0">
              <a:latin typeface="Adobe Caslon Pro" pitchFamily="18" charset="0"/>
            </a:endParaRPr>
          </a:p>
          <a:p>
            <a:pPr algn="ctr"/>
            <a:endParaRPr lang="es-MX" b="1" dirty="0" smtClean="0">
              <a:latin typeface="Adobe Caslon Pro" pitchFamily="18" charset="0"/>
            </a:endParaRPr>
          </a:p>
          <a:p>
            <a:pPr algn="ctr"/>
            <a:r>
              <a:rPr lang="es-MX" sz="2800" b="1" dirty="0" smtClean="0">
                <a:latin typeface="Adobe Caslon Pro" pitchFamily="18" charset="0"/>
              </a:rPr>
              <a:t>Gracias por su Atención</a:t>
            </a:r>
            <a:endParaRPr lang="es-MX" sz="2800" b="1" dirty="0">
              <a:latin typeface="Adobe Caslon Pro" pitchFamily="18" charset="0"/>
            </a:endParaRPr>
          </a:p>
          <a:p>
            <a:pPr algn="ctr"/>
            <a:endParaRPr lang="es-MX" b="1" dirty="0" smtClean="0">
              <a:latin typeface="Adobe Caslon Pro" pitchFamily="18" charset="0"/>
            </a:endParaRPr>
          </a:p>
          <a:p>
            <a:pPr algn="ctr"/>
            <a:endParaRPr lang="es-MX" b="1" dirty="0">
              <a:latin typeface="Adobe Caslon Pro" pitchFamily="18" charset="0"/>
            </a:endParaRPr>
          </a:p>
          <a:p>
            <a:pPr algn="ctr"/>
            <a:r>
              <a:rPr lang="es-MX" b="1" dirty="0" smtClean="0">
                <a:latin typeface="Adobe Caslon Pro" pitchFamily="18" charset="0"/>
              </a:rPr>
              <a:t> </a:t>
            </a:r>
            <a:endParaRPr lang="es-MX" b="1" dirty="0">
              <a:latin typeface="Adobe Caslon Pro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932181" y="4653136"/>
            <a:ext cx="69952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 dirty="0" smtClean="0">
                <a:latin typeface="Adobe Caslon Pro" pitchFamily="18" charset="0"/>
              </a:rPr>
              <a:t>Mtra. Claudia Alonso Pesado</a:t>
            </a:r>
          </a:p>
          <a:p>
            <a:pPr algn="ctr"/>
            <a:r>
              <a:rPr lang="es-MX" sz="1600" b="1" dirty="0" smtClean="0">
                <a:latin typeface="Adobe Caslon Pro" pitchFamily="18" charset="0"/>
              </a:rPr>
              <a:t>Directora General Adjunta de Igualdad de Género</a:t>
            </a:r>
          </a:p>
          <a:p>
            <a:pPr algn="ctr"/>
            <a:r>
              <a:rPr lang="es-MX" sz="1600" b="1" dirty="0" smtClean="0">
                <a:latin typeface="Adobe Caslon Pro" pitchFamily="18" charset="0"/>
                <a:hlinkClick r:id="rId2"/>
              </a:rPr>
              <a:t>claudia.alonso@nube.sep.gob.mx</a:t>
            </a:r>
            <a:endParaRPr lang="es-MX" sz="1600" b="1" dirty="0" smtClean="0">
              <a:latin typeface="Adobe Caslon Pro" pitchFamily="18" charset="0"/>
            </a:endParaRPr>
          </a:p>
          <a:p>
            <a:pPr algn="ctr"/>
            <a:r>
              <a:rPr lang="es-MX" sz="1600" b="1" dirty="0" smtClean="0">
                <a:latin typeface="Adobe Caslon Pro" pitchFamily="18" charset="0"/>
              </a:rPr>
              <a:t>Conm.  (0155) 36 01 75 00 Ext. 54502</a:t>
            </a:r>
          </a:p>
          <a:p>
            <a:pPr algn="ctr"/>
            <a:r>
              <a:rPr lang="es-MX" sz="1600" b="1" dirty="0" smtClean="0">
                <a:latin typeface="Adobe Caslon Pro" pitchFamily="18" charset="0"/>
              </a:rPr>
              <a:t>Arcos de Belén No. 79 Piso 8 A, Col. Centro, Delegación Cuauhtémoc, </a:t>
            </a:r>
          </a:p>
          <a:p>
            <a:pPr algn="ctr"/>
            <a:r>
              <a:rPr lang="es-MX" sz="1600" b="1" dirty="0" smtClean="0">
                <a:latin typeface="Adobe Caslon Pro" pitchFamily="18" charset="0"/>
              </a:rPr>
              <a:t>C.P. 06010, México D.F.</a:t>
            </a:r>
            <a:endParaRPr lang="es-MX" sz="1600" b="1" dirty="0">
              <a:latin typeface="Adobe Caslon Pro" pitchFamily="18" charset="0"/>
            </a:endParaRPr>
          </a:p>
        </p:txBody>
      </p:sp>
      <p:pic>
        <p:nvPicPr>
          <p:cNvPr id="4" name="Imagen 3" descr="slog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908720"/>
            <a:ext cx="4796462" cy="145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4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725246" y="40050"/>
            <a:ext cx="2314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FUNDAMENTACIÓN  </a:t>
            </a:r>
            <a:endParaRPr lang="es-MX" b="1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6510" y="692696"/>
            <a:ext cx="8860087" cy="55145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just">
              <a:lnSpc>
                <a:spcPct val="115000"/>
              </a:lnSpc>
              <a:spcAft>
                <a:spcPts val="600"/>
              </a:spcAft>
              <a:defRPr sz="1700">
                <a:solidFill>
                  <a:prstClr val="black"/>
                </a:solidFill>
                <a:latin typeface="Cambria"/>
                <a:ea typeface="MS Mincho"/>
                <a:cs typeface="Times New Roman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 smtClean="0"/>
              <a:t>13 </a:t>
            </a:r>
            <a:r>
              <a:rPr lang="es-MX" b="1" dirty="0"/>
              <a:t>instrumentos internacionales y 12 en el ámbito nacional</a:t>
            </a:r>
            <a:r>
              <a:rPr lang="es-MX" dirty="0"/>
              <a:t>, en materia de derechos humanos de las mujeres; población y desarrollo; educación y salud, así como derechos de las niñas, niños y adolescentes,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L</a:t>
            </a:r>
            <a:r>
              <a:rPr lang="es-MX" dirty="0" smtClean="0"/>
              <a:t>a </a:t>
            </a:r>
            <a:r>
              <a:rPr lang="es-MX" b="1" dirty="0"/>
              <a:t>Recomendación 27 </a:t>
            </a:r>
            <a:r>
              <a:rPr lang="es-MX" dirty="0" smtClean="0"/>
              <a:t>del Comité </a:t>
            </a:r>
            <a:r>
              <a:rPr lang="es-MX" dirty="0"/>
              <a:t>de la Convención sobre la Eliminación de Todas las Formas de Discriminación contra las Mujeres (</a:t>
            </a:r>
            <a:r>
              <a:rPr lang="es-MX" b="1" dirty="0"/>
              <a:t>CEDAW</a:t>
            </a:r>
            <a:r>
              <a:rPr lang="es-MX" dirty="0"/>
              <a:t>) y su Protocolo Facultativo al Estado Mexicano en 2012, para garantizar el derecho de las mujeres y niñas a la </a:t>
            </a:r>
            <a:r>
              <a:rPr lang="es-MX" b="1" dirty="0"/>
              <a:t>educación integral en sexualidad</a:t>
            </a:r>
            <a:r>
              <a:rPr lang="es-MX" dirty="0"/>
              <a:t>, así como para </a:t>
            </a:r>
            <a:r>
              <a:rPr lang="es-MX" b="1" dirty="0"/>
              <a:t>eliminar todas las formas de violencia contra mujeres y niñas en las instituciones educativas públicas</a:t>
            </a:r>
            <a:r>
              <a:rPr lang="es-MX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Las recomendaciones </a:t>
            </a:r>
            <a:r>
              <a:rPr lang="es-MX" dirty="0"/>
              <a:t>que presenta el </a:t>
            </a:r>
            <a:r>
              <a:rPr lang="es-MX" b="1" dirty="0"/>
              <a:t>Comité de los Derechos del Niño </a:t>
            </a:r>
            <a:r>
              <a:rPr lang="es-MX" dirty="0"/>
              <a:t>en 2013, </a:t>
            </a:r>
            <a:r>
              <a:rPr lang="es-MX" dirty="0" smtClean="0"/>
              <a:t>acerca de </a:t>
            </a:r>
            <a:r>
              <a:rPr lang="es-MX" dirty="0"/>
              <a:t>la inclusión de </a:t>
            </a:r>
            <a:r>
              <a:rPr lang="es-MX" b="1" dirty="0"/>
              <a:t>contenidos de educación integral en sexualidad</a:t>
            </a:r>
            <a:r>
              <a:rPr lang="es-MX" dirty="0"/>
              <a:t>, de prevención de VIH/SIDA y de salud sexual y reproductiva en los </a:t>
            </a:r>
            <a:r>
              <a:rPr lang="es-MX" b="1" dirty="0"/>
              <a:t>programas escolares</a:t>
            </a:r>
            <a:r>
              <a:rPr lang="es-MX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Las metas de la </a:t>
            </a:r>
            <a:r>
              <a:rPr lang="es-MX" b="1" dirty="0"/>
              <a:t>Estrategia Nacional para la Prevención del Embarazo en Adolescentes (ENAPEA</a:t>
            </a:r>
            <a:r>
              <a:rPr lang="es-MX" b="1" dirty="0" smtClean="0"/>
              <a:t>), </a:t>
            </a:r>
            <a:r>
              <a:rPr lang="es-MX" dirty="0" smtClean="0"/>
              <a:t>relacionadas con la disminución </a:t>
            </a:r>
            <a:r>
              <a:rPr lang="es-MX" dirty="0"/>
              <a:t>a cero los nacimientos en niñas de 10 a 14 años y reducir en un 50% la tasa específica de fecundidad de las adolescentes de 15 a 19 años para el año 2030.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Se alinea con el Marco Programático Nacional y la ENAPEA, a través de 45 líneas de acción y 16 Indicadores.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2682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5580113" y="-27384"/>
            <a:ext cx="3552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PROBLEMÁTICA NACIONAL</a:t>
            </a:r>
          </a:p>
          <a:p>
            <a:pPr lvl="0"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DIAGNÓSTICO ESTADÍSTICO</a:t>
            </a:r>
            <a:endParaRPr lang="es-MX" b="1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11560" y="5805264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00" dirty="0" smtClean="0"/>
              <a:t>Fuentes:</a:t>
            </a:r>
          </a:p>
          <a:p>
            <a:pPr marL="228600" indent="-228600">
              <a:buAutoNum type="arabicPeriod"/>
            </a:pPr>
            <a:r>
              <a:rPr lang="es-MX" sz="900" dirty="0" smtClean="0"/>
              <a:t>Encuesta </a:t>
            </a:r>
            <a:r>
              <a:rPr lang="es-MX" sz="900" dirty="0"/>
              <a:t>Nacional sobre la Dinámica Demográfica en México (ENADID), </a:t>
            </a:r>
            <a:r>
              <a:rPr lang="es-MX" sz="900" dirty="0" smtClean="0"/>
              <a:t>2014.</a:t>
            </a:r>
          </a:p>
          <a:p>
            <a:pPr marL="228600" indent="-228600">
              <a:buAutoNum type="arabicPeriod"/>
            </a:pPr>
            <a:r>
              <a:rPr lang="es-MX" sz="900" dirty="0" smtClean="0"/>
              <a:t>Informe </a:t>
            </a:r>
            <a:r>
              <a:rPr lang="es-MX" sz="900" dirty="0"/>
              <a:t>nacional de avances en la respuesta al VIH y el Sida, 2015. SS/DGE. Registro Nacional de Casos de SIDA. Datos al 31 de diciembre de </a:t>
            </a:r>
            <a:r>
              <a:rPr lang="es-MX" sz="900" dirty="0" smtClean="0"/>
              <a:t>2014.</a:t>
            </a:r>
          </a:p>
          <a:p>
            <a:pPr marL="228600" indent="-228600">
              <a:buAutoNum type="arabicPeriod"/>
            </a:pPr>
            <a:r>
              <a:rPr lang="es-MX" sz="900" dirty="0" smtClean="0"/>
              <a:t>Encuesta </a:t>
            </a:r>
            <a:r>
              <a:rPr lang="es-MX" sz="900" dirty="0"/>
              <a:t>Nacional sobre Exclusión, Intolerancia y Violencia en escuelas de educación Media Superior y Superior 2009. </a:t>
            </a:r>
            <a:r>
              <a:rPr lang="es-MX" sz="900" dirty="0" smtClean="0"/>
              <a:t>SEMS/SEP.</a:t>
            </a:r>
          </a:p>
          <a:p>
            <a:pPr marL="228600" indent="-228600">
              <a:buAutoNum type="arabicPeriod"/>
            </a:pPr>
            <a:r>
              <a:rPr lang="es-MX" sz="900" dirty="0" smtClean="0"/>
              <a:t>Estimaciones </a:t>
            </a:r>
            <a:r>
              <a:rPr lang="es-MX" sz="900" dirty="0"/>
              <a:t>de la Dirección General Adjunta de Igualdad de Género (DGAIG), SPEP/SEP. Base de datos de la Encuesta Nacional de la Juventud </a:t>
            </a:r>
            <a:r>
              <a:rPr lang="es-MX" sz="900" dirty="0" smtClean="0"/>
              <a:t>2010.</a:t>
            </a:r>
          </a:p>
          <a:p>
            <a:pPr marL="228600" indent="-228600">
              <a:buAutoNum type="arabicPeriod"/>
            </a:pPr>
            <a:r>
              <a:rPr lang="es-MX" sz="900" dirty="0" smtClean="0"/>
              <a:t>Informe Nacional de Violencia en Educación Básica 2009, SEP-UNICEF.</a:t>
            </a:r>
            <a:endParaRPr lang="es-MX" sz="900" dirty="0"/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568469623"/>
              </p:ext>
            </p:extLst>
          </p:nvPr>
        </p:nvGraphicFramePr>
        <p:xfrm>
          <a:off x="405940" y="594751"/>
          <a:ext cx="8402052" cy="5270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825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692696"/>
            <a:ext cx="9144000" cy="60535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just">
              <a:lnSpc>
                <a:spcPct val="115000"/>
              </a:lnSpc>
              <a:spcAft>
                <a:spcPts val="600"/>
              </a:spcAft>
              <a:defRPr sz="1700">
                <a:solidFill>
                  <a:prstClr val="black"/>
                </a:solidFill>
                <a:latin typeface="Cambria"/>
                <a:ea typeface="MS Mincho"/>
                <a:cs typeface="Times New Roman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endParaRPr lang="es-MX" dirty="0"/>
          </a:p>
        </p:txBody>
      </p:sp>
      <p:pic>
        <p:nvPicPr>
          <p:cNvPr id="4" name="Imagen 3" descr="Comunicado2-prevencion-del-embarazo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764704"/>
            <a:ext cx="4235428" cy="5944352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5580113" y="-27384"/>
            <a:ext cx="3552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PROBLEMÁTICA NACIONAL</a:t>
            </a:r>
          </a:p>
          <a:p>
            <a:pPr lvl="0"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DIAGNÓSTICO ESTADÍSTICO</a:t>
            </a:r>
            <a:endParaRPr lang="es-MX" b="1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6770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5580113" y="-27384"/>
            <a:ext cx="3552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PROBLEMÁTICA NACIONAL</a:t>
            </a:r>
          </a:p>
          <a:p>
            <a:pPr lvl="0"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DIAGNÓSTICO ESTADÍSTICO</a:t>
            </a:r>
            <a:endParaRPr lang="es-MX" b="1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79512" y="6165304"/>
            <a:ext cx="86900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00" dirty="0" smtClean="0"/>
              <a:t>Fuentes: </a:t>
            </a:r>
            <a:r>
              <a:rPr lang="es-MX" sz="900" dirty="0">
                <a:latin typeface="Cambria"/>
                <a:cs typeface="Cambria"/>
              </a:rPr>
              <a:t>1/ Azaola, Elena. 2012. </a:t>
            </a:r>
            <a:r>
              <a:rPr lang="es-MX" sz="900" i="1" dirty="0">
                <a:latin typeface="Cambria"/>
                <a:cs typeface="Cambria"/>
              </a:rPr>
              <a:t>La trata de personas en México. </a:t>
            </a:r>
            <a:r>
              <a:rPr lang="es-MX" sz="900" dirty="0">
                <a:latin typeface="Cambria"/>
                <a:cs typeface="Cambria"/>
              </a:rPr>
              <a:t>México</a:t>
            </a:r>
            <a:r>
              <a:rPr lang="es-MX" sz="900" i="1" dirty="0">
                <a:latin typeface="Cambria"/>
                <a:cs typeface="Cambria"/>
              </a:rPr>
              <a:t>:</a:t>
            </a:r>
            <a:r>
              <a:rPr lang="es-MX" sz="900" dirty="0">
                <a:latin typeface="Cambria"/>
                <a:cs typeface="Cambria"/>
              </a:rPr>
              <a:t> Instituto de Investigaciones Jurídicas de la UNAM. Consultado en:</a:t>
            </a:r>
            <a:r>
              <a:rPr lang="es-MX" sz="900" u="sng" dirty="0">
                <a:latin typeface="Cambria"/>
                <a:cs typeface="Cambria"/>
                <a:hlinkClick r:id="rId2"/>
              </a:rPr>
              <a:t>http://biblio.juridicas.unam.mx/libros/7/3169/12.pdf</a:t>
            </a:r>
            <a:endParaRPr lang="es-MX" sz="900" dirty="0" smtClean="0"/>
          </a:p>
          <a:p>
            <a:r>
              <a:rPr lang="es-MX" sz="900" dirty="0" smtClean="0"/>
              <a:t> 2/Análisis </a:t>
            </a:r>
            <a:r>
              <a:rPr lang="es-MX" sz="900" dirty="0"/>
              <a:t>sobre educación sexual integral, conocimientos y actitudes en sexualidad en adolescentes escolarizados. INSP/CENSIDA 2014.</a:t>
            </a: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1649306481"/>
              </p:ext>
            </p:extLst>
          </p:nvPr>
        </p:nvGraphicFramePr>
        <p:xfrm>
          <a:off x="179512" y="764704"/>
          <a:ext cx="86041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547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692696"/>
            <a:ext cx="9144000" cy="60535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just">
              <a:lnSpc>
                <a:spcPct val="115000"/>
              </a:lnSpc>
              <a:spcAft>
                <a:spcPts val="600"/>
              </a:spcAft>
              <a:defRPr sz="1700">
                <a:solidFill>
                  <a:prstClr val="black"/>
                </a:solidFill>
                <a:latin typeface="Cambria"/>
                <a:ea typeface="MS Mincho"/>
                <a:cs typeface="Times New Roman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endParaRPr lang="es-MX" dirty="0"/>
          </a:p>
        </p:txBody>
      </p:sp>
      <p:sp>
        <p:nvSpPr>
          <p:cNvPr id="7" name="6 Rectángulo"/>
          <p:cNvSpPr/>
          <p:nvPr/>
        </p:nvSpPr>
        <p:spPr>
          <a:xfrm>
            <a:off x="5580113" y="-27384"/>
            <a:ext cx="3552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PROBLEMÁTICA NACIONAL</a:t>
            </a:r>
          </a:p>
          <a:p>
            <a:pPr lvl="0" algn="r"/>
            <a:r>
              <a:rPr lang="es-MX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DIAGNÓSTICO ESTADÍSTICO</a:t>
            </a:r>
            <a:endParaRPr lang="es-MX" b="1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  <p:pic>
        <p:nvPicPr>
          <p:cNvPr id="5" name="Imagen 4" descr="Comunicado3-prevencion-del-embarazo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692696"/>
            <a:ext cx="4296900" cy="603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3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248472"/>
          </a:xfrm>
          <a:prstGeom prst="rect">
            <a:avLst/>
          </a:prstGeom>
        </p:spPr>
      </p:pic>
      <p:sp>
        <p:nvSpPr>
          <p:cNvPr id="10" name="26 CuadroTexto"/>
          <p:cNvSpPr txBox="1"/>
          <p:nvPr/>
        </p:nvSpPr>
        <p:spPr>
          <a:xfrm>
            <a:off x="395536" y="835396"/>
            <a:ext cx="3738364" cy="3235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600" b="1" dirty="0">
                <a:solidFill>
                  <a:srgbClr val="000000"/>
                </a:solidFill>
                <a:latin typeface="Cambria" pitchFamily="18" charset="0"/>
                <a:cs typeface="Adobe Caslon Pro Bold"/>
              </a:rPr>
              <a:t> 1. Planes</a:t>
            </a:r>
            <a:r>
              <a:rPr lang="es-MX" sz="1600" b="1" baseline="0" dirty="0">
                <a:solidFill>
                  <a:srgbClr val="000000"/>
                </a:solidFill>
                <a:latin typeface="Cambria" pitchFamily="18" charset="0"/>
                <a:cs typeface="Adobe Caslon Pro Bold"/>
              </a:rPr>
              <a:t> y programas de estudio</a:t>
            </a:r>
            <a:endParaRPr lang="es-MX" sz="1600" b="1" dirty="0">
              <a:solidFill>
                <a:srgbClr val="000000"/>
              </a:solidFill>
              <a:latin typeface="Cambria" pitchFamily="18" charset="0"/>
              <a:cs typeface="Adobe Caslon Pro Bold"/>
            </a:endParaRPr>
          </a:p>
        </p:txBody>
      </p:sp>
      <p:sp>
        <p:nvSpPr>
          <p:cNvPr id="11" name="26 CuadroTexto"/>
          <p:cNvSpPr txBox="1"/>
          <p:nvPr/>
        </p:nvSpPr>
        <p:spPr>
          <a:xfrm>
            <a:off x="686856" y="1138699"/>
            <a:ext cx="5018920" cy="5083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400" b="1" kern="1200" dirty="0">
                <a:solidFill>
                  <a:srgbClr val="000000"/>
                </a:solidFill>
                <a:latin typeface="Cambria" pitchFamily="18" charset="0"/>
                <a:ea typeface="+mn-ea"/>
                <a:cs typeface="Adobe Caslon Pro Bold"/>
              </a:rPr>
              <a:t>1.1. Antecedentes en Educación Básica</a:t>
            </a:r>
          </a:p>
        </p:txBody>
      </p:sp>
      <p:sp>
        <p:nvSpPr>
          <p:cNvPr id="13" name="26 CuadroTexto"/>
          <p:cNvSpPr txBox="1"/>
          <p:nvPr/>
        </p:nvSpPr>
        <p:spPr>
          <a:xfrm>
            <a:off x="755576" y="1556792"/>
            <a:ext cx="5018920" cy="5083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400" b="1" kern="1200" dirty="0" smtClean="0">
                <a:solidFill>
                  <a:srgbClr val="000000"/>
                </a:solidFill>
                <a:latin typeface="Cambria" pitchFamily="18" charset="0"/>
                <a:ea typeface="+mn-ea"/>
                <a:cs typeface="Adobe Caslon Pro Bold"/>
              </a:rPr>
              <a:t>A. Reforma de 1972-1983</a:t>
            </a:r>
            <a:endParaRPr lang="es-MX" sz="1400" b="1" kern="1200" dirty="0">
              <a:solidFill>
                <a:srgbClr val="000000"/>
              </a:solidFill>
              <a:latin typeface="Cambria" pitchFamily="18" charset="0"/>
              <a:ea typeface="+mn-ea"/>
              <a:cs typeface="Adobe Caslon Pro Bold"/>
            </a:endParaRPr>
          </a:p>
        </p:txBody>
      </p:sp>
      <p:sp>
        <p:nvSpPr>
          <p:cNvPr id="7" name="26 CuadroTexto"/>
          <p:cNvSpPr txBox="1"/>
          <p:nvPr/>
        </p:nvSpPr>
        <p:spPr>
          <a:xfrm>
            <a:off x="2699792" y="107340"/>
            <a:ext cx="631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 EXPERIENCIAS DEL SECTOR EDUCATIVO</a:t>
            </a:r>
            <a:endParaRPr lang="es-MX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47826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6 CuadroTexto"/>
          <p:cNvSpPr txBox="1"/>
          <p:nvPr/>
        </p:nvSpPr>
        <p:spPr>
          <a:xfrm>
            <a:off x="395536" y="904473"/>
            <a:ext cx="5018920" cy="5083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400" b="1" kern="1200" dirty="0" smtClean="0">
                <a:solidFill>
                  <a:srgbClr val="000000"/>
                </a:solidFill>
                <a:latin typeface="Cambria" pitchFamily="18" charset="0"/>
                <a:ea typeface="+mn-ea"/>
                <a:cs typeface="Adobe Caslon Pro Bold"/>
              </a:rPr>
              <a:t>B. Reforma de 1992-2000</a:t>
            </a:r>
            <a:endParaRPr lang="es-MX" sz="1400" b="1" kern="1200" dirty="0">
              <a:solidFill>
                <a:srgbClr val="000000"/>
              </a:solidFill>
              <a:latin typeface="Cambria" pitchFamily="18" charset="0"/>
              <a:ea typeface="+mn-ea"/>
              <a:cs typeface="Adobe Caslon Pro Bold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2900" y="3314700"/>
            <a:ext cx="838200" cy="2159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2900" y="3314700"/>
            <a:ext cx="838200" cy="2159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6752"/>
            <a:ext cx="9144000" cy="5112568"/>
          </a:xfrm>
          <a:prstGeom prst="rect">
            <a:avLst/>
          </a:prstGeom>
        </p:spPr>
      </p:pic>
      <p:sp>
        <p:nvSpPr>
          <p:cNvPr id="9" name="26 CuadroTexto"/>
          <p:cNvSpPr txBox="1"/>
          <p:nvPr/>
        </p:nvSpPr>
        <p:spPr>
          <a:xfrm>
            <a:off x="2699792" y="107340"/>
            <a:ext cx="631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rgbClr val="4F6228"/>
                </a:solidFill>
                <a:latin typeface="Trajan Pro"/>
                <a:cs typeface="Trajan Pro"/>
              </a:defRPr>
            </a:lvl1pPr>
          </a:lstStyle>
          <a:p>
            <a:pPr algn="r"/>
            <a:r>
              <a:rPr lang="es-MX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itchFamily="18" charset="0"/>
                <a:cs typeface="Adobe Caslon Pro Bold"/>
              </a:rPr>
              <a:t> EXPERIENCIAS DEL SECTOR EDUCATIVO</a:t>
            </a:r>
            <a:endParaRPr lang="es-MX" dirty="0">
              <a:solidFill>
                <a:prstClr val="black">
                  <a:lumMod val="65000"/>
                  <a:lumOff val="35000"/>
                </a:prstClr>
              </a:solidFill>
              <a:latin typeface="Cambria" pitchFamily="18" charset="0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8894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20064</TotalTime>
  <Words>3931</Words>
  <Application>Microsoft Macintosh PowerPoint</Application>
  <PresentationFormat>Presentación en pantalla (4:3)</PresentationFormat>
  <Paragraphs>323</Paragraphs>
  <Slides>28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1_Tema de Office</vt:lpstr>
      <vt:lpstr>1_Diseño personalizado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UNESCO  Pocas personas jóvenes reciben adecuada preparación para la vida sexual. Esto los hace potencialmente vulnerables frente a la coerción, el abuso, la explotación, el embarazo  no planificado y las ITS.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Secretaria de Educacion Publica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 MARIA CASTAÑEDA</dc:creator>
  <cp:lastModifiedBy>soporte</cp:lastModifiedBy>
  <cp:revision>2147</cp:revision>
  <cp:lastPrinted>2015-08-24T20:27:38Z</cp:lastPrinted>
  <dcterms:created xsi:type="dcterms:W3CDTF">2014-01-09T23:53:55Z</dcterms:created>
  <dcterms:modified xsi:type="dcterms:W3CDTF">2015-09-30T15:52:25Z</dcterms:modified>
</cp:coreProperties>
</file>